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theme/themeOverride1.xml" ContentType="application/vnd.openxmlformats-officedocument.themeOverride+xml"/>
  <Override PartName="/ppt/charts/chart8.xml" ContentType="application/vnd.openxmlformats-officedocument.drawingml.chart+xml"/>
  <Override PartName="/ppt/theme/themeOverride2.xml" ContentType="application/vnd.openxmlformats-officedocument.themeOverride+xml"/>
  <Override PartName="/ppt/charts/chart9.xml" ContentType="application/vnd.openxmlformats-officedocument.drawingml.chart+xml"/>
  <Override PartName="/ppt/theme/themeOverride3.xml" ContentType="application/vnd.openxmlformats-officedocument.themeOverr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23" r:id="rId1"/>
  </p:sldMasterIdLst>
  <p:notesMasterIdLst>
    <p:notesMasterId r:id="rId26"/>
  </p:notesMasterIdLst>
  <p:handoutMasterIdLst>
    <p:handoutMasterId r:id="rId27"/>
  </p:handoutMasterIdLst>
  <p:sldIdLst>
    <p:sldId id="256" r:id="rId2"/>
    <p:sldId id="570" r:id="rId3"/>
    <p:sldId id="516" r:id="rId4"/>
    <p:sldId id="543" r:id="rId5"/>
    <p:sldId id="547" r:id="rId6"/>
    <p:sldId id="468" r:id="rId7"/>
    <p:sldId id="533" r:id="rId8"/>
    <p:sldId id="549" r:id="rId9"/>
    <p:sldId id="561" r:id="rId10"/>
    <p:sldId id="550" r:id="rId11"/>
    <p:sldId id="548" r:id="rId12"/>
    <p:sldId id="559" r:id="rId13"/>
    <p:sldId id="563" r:id="rId14"/>
    <p:sldId id="558" r:id="rId15"/>
    <p:sldId id="553" r:id="rId16"/>
    <p:sldId id="566" r:id="rId17"/>
    <p:sldId id="557" r:id="rId18"/>
    <p:sldId id="567" r:id="rId19"/>
    <p:sldId id="564" r:id="rId20"/>
    <p:sldId id="568" r:id="rId21"/>
    <p:sldId id="569" r:id="rId22"/>
    <p:sldId id="572" r:id="rId23"/>
    <p:sldId id="571" r:id="rId24"/>
    <p:sldId id="542" r:id="rId2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6600"/>
    <a:srgbClr val="66FF66"/>
    <a:srgbClr val="FFFF66"/>
    <a:srgbClr val="00FF99"/>
    <a:srgbClr val="00CC00"/>
    <a:srgbClr val="006600"/>
    <a:srgbClr val="66FF99"/>
    <a:srgbClr val="99FF33"/>
    <a:srgbClr val="99CC00"/>
    <a:srgbClr val="66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21" autoAdjust="0"/>
    <p:restoredTop sz="94357" autoAdjust="0"/>
  </p:normalViewPr>
  <p:slideViewPr>
    <p:cSldViewPr>
      <p:cViewPr varScale="1">
        <p:scale>
          <a:sx n="47" d="100"/>
          <a:sy n="47" d="100"/>
        </p:scale>
        <p:origin x="-1282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51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hunt\Documents\esperanza\prior%20work%20Re%20versus%20phi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hunt\Documents\esperanza\prior%20work%20Re%20versus%20phi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C:\Users\hunt\Documents\esperanza\prior%20work%20Re%20versus%20phi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1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2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458942632170979"/>
          <c:y val="1.4163445373203323E-2"/>
          <c:w val="0.81887211213982869"/>
          <c:h val="0.88415718408487087"/>
        </c:manualLayout>
      </c:layout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diamond"/>
            <c:size val="2"/>
            <c:spPr>
              <a:solidFill>
                <a:schemeClr val="bg1">
                  <a:lumMod val="95000"/>
                </a:schemeClr>
              </a:solidFill>
            </c:spPr>
          </c:marker>
          <c:xVal>
            <c:numRef>
              <c:f>Sheet1!$A$4:$A$17</c:f>
              <c:numCache>
                <c:formatCode>General</c:formatCode>
                <c:ptCount val="14"/>
                <c:pt idx="0">
                  <c:v>0.2</c:v>
                </c:pt>
                <c:pt idx="1">
                  <c:v>0.3</c:v>
                </c:pt>
                <c:pt idx="2">
                  <c:v>0.4</c:v>
                </c:pt>
                <c:pt idx="3">
                  <c:v>0.5</c:v>
                </c:pt>
                <c:pt idx="4">
                  <c:v>0.2</c:v>
                </c:pt>
                <c:pt idx="5">
                  <c:v>0.3</c:v>
                </c:pt>
                <c:pt idx="6">
                  <c:v>0.4</c:v>
                </c:pt>
                <c:pt idx="7">
                  <c:v>0.5</c:v>
                </c:pt>
                <c:pt idx="8">
                  <c:v>0.2</c:v>
                </c:pt>
                <c:pt idx="9">
                  <c:v>0.3</c:v>
                </c:pt>
                <c:pt idx="10">
                  <c:v>0.2</c:v>
                </c:pt>
                <c:pt idx="11">
                  <c:v>0.2</c:v>
                </c:pt>
                <c:pt idx="12">
                  <c:v>0.3</c:v>
                </c:pt>
                <c:pt idx="13">
                  <c:v>0.3</c:v>
                </c:pt>
              </c:numCache>
            </c:numRef>
          </c:xVal>
          <c:yVal>
            <c:numRef>
              <c:f>Sheet1!$B$4:$B$17</c:f>
              <c:numCache>
                <c:formatCode>General</c:formatCode>
                <c:ptCount val="14"/>
                <c:pt idx="0">
                  <c:v>1E-4</c:v>
                </c:pt>
                <c:pt idx="1">
                  <c:v>1E-4</c:v>
                </c:pt>
                <c:pt idx="2">
                  <c:v>1E-4</c:v>
                </c:pt>
                <c:pt idx="3">
                  <c:v>1E-4</c:v>
                </c:pt>
                <c:pt idx="4">
                  <c:v>1E-3</c:v>
                </c:pt>
                <c:pt idx="5">
                  <c:v>1E-3</c:v>
                </c:pt>
                <c:pt idx="6">
                  <c:v>1E-3</c:v>
                </c:pt>
                <c:pt idx="7">
                  <c:v>1E-3</c:v>
                </c:pt>
                <c:pt idx="8">
                  <c:v>0.01</c:v>
                </c:pt>
                <c:pt idx="9">
                  <c:v>0.01</c:v>
                </c:pt>
                <c:pt idx="10">
                  <c:v>0.02</c:v>
                </c:pt>
                <c:pt idx="11">
                  <c:v>0.03</c:v>
                </c:pt>
                <c:pt idx="12">
                  <c:v>0.02</c:v>
                </c:pt>
                <c:pt idx="13">
                  <c:v>0.03</c:v>
                </c:pt>
              </c:numCache>
            </c:numRef>
          </c:yVal>
          <c:smooth val="0"/>
        </c:ser>
        <c:ser>
          <c:idx val="1"/>
          <c:order val="1"/>
          <c:spPr>
            <a:ln w="28575">
              <a:noFill/>
            </a:ln>
          </c:spPr>
          <c:xVal>
            <c:numRef>
              <c:f>Sheet1!$A$20:$A$27</c:f>
              <c:numCache>
                <c:formatCode>General</c:formatCode>
                <c:ptCount val="8"/>
                <c:pt idx="0">
                  <c:v>0.4</c:v>
                </c:pt>
                <c:pt idx="1">
                  <c:v>0.5</c:v>
                </c:pt>
                <c:pt idx="2">
                  <c:v>0.55000000000000004</c:v>
                </c:pt>
                <c:pt idx="3">
                  <c:v>0.56999999999999995</c:v>
                </c:pt>
                <c:pt idx="4">
                  <c:v>0.4</c:v>
                </c:pt>
                <c:pt idx="5">
                  <c:v>0.5</c:v>
                </c:pt>
                <c:pt idx="6">
                  <c:v>0.55000000000000004</c:v>
                </c:pt>
                <c:pt idx="7">
                  <c:v>0.56999999999999995</c:v>
                </c:pt>
              </c:numCache>
            </c:numRef>
          </c:xVal>
          <c:yVal>
            <c:numRef>
              <c:f>Sheet1!$B$20:$B$27</c:f>
              <c:numCache>
                <c:formatCode>General</c:formatCode>
                <c:ptCount val="8"/>
                <c:pt idx="0">
                  <c:v>1.4E-3</c:v>
                </c:pt>
                <c:pt idx="1">
                  <c:v>1.4E-3</c:v>
                </c:pt>
                <c:pt idx="2">
                  <c:v>1.4E-3</c:v>
                </c:pt>
                <c:pt idx="3">
                  <c:v>1.4E-3</c:v>
                </c:pt>
                <c:pt idx="4">
                  <c:v>5.0000000000000001E-4</c:v>
                </c:pt>
                <c:pt idx="5">
                  <c:v>5.0000000000000001E-4</c:v>
                </c:pt>
                <c:pt idx="6">
                  <c:v>5.0000000000000001E-4</c:v>
                </c:pt>
                <c:pt idx="7">
                  <c:v>5.0000000000000001E-4</c:v>
                </c:pt>
              </c:numCache>
            </c:numRef>
          </c:yVal>
          <c:smooth val="0"/>
        </c:ser>
        <c:ser>
          <c:idx val="2"/>
          <c:order val="2"/>
          <c:spPr>
            <a:ln w="28575">
              <a:noFill/>
            </a:ln>
          </c:spPr>
          <c:marker>
            <c:symbol val="triangle"/>
            <c:size val="3"/>
            <c:spPr>
              <a:solidFill>
                <a:srgbClr val="FFFF66"/>
              </a:solidFill>
            </c:spPr>
          </c:marker>
          <c:xVal>
            <c:numRef>
              <c:f>Sheet1!$A$30:$A$39</c:f>
              <c:numCache>
                <c:formatCode>General</c:formatCode>
                <c:ptCount val="10"/>
                <c:pt idx="0">
                  <c:v>0.24</c:v>
                </c:pt>
                <c:pt idx="1">
                  <c:v>0.32</c:v>
                </c:pt>
                <c:pt idx="2">
                  <c:v>0.51</c:v>
                </c:pt>
                <c:pt idx="3">
                  <c:v>0.51</c:v>
                </c:pt>
                <c:pt idx="4">
                  <c:v>0.51</c:v>
                </c:pt>
                <c:pt idx="5">
                  <c:v>0.61</c:v>
                </c:pt>
                <c:pt idx="6">
                  <c:v>0.61</c:v>
                </c:pt>
                <c:pt idx="7">
                  <c:v>0.63</c:v>
                </c:pt>
                <c:pt idx="8">
                  <c:v>0.63</c:v>
                </c:pt>
                <c:pt idx="9">
                  <c:v>0.63</c:v>
                </c:pt>
              </c:numCache>
            </c:numRef>
          </c:xVal>
          <c:yVal>
            <c:numRef>
              <c:f>Sheet1!$B$30:$B$39</c:f>
              <c:numCache>
                <c:formatCode>General</c:formatCode>
                <c:ptCount val="10"/>
                <c:pt idx="0">
                  <c:v>100</c:v>
                </c:pt>
                <c:pt idx="1">
                  <c:v>100</c:v>
                </c:pt>
                <c:pt idx="2">
                  <c:v>20</c:v>
                </c:pt>
                <c:pt idx="3">
                  <c:v>40</c:v>
                </c:pt>
                <c:pt idx="4">
                  <c:v>80</c:v>
                </c:pt>
                <c:pt idx="5">
                  <c:v>30</c:v>
                </c:pt>
                <c:pt idx="6">
                  <c:v>40</c:v>
                </c:pt>
                <c:pt idx="7">
                  <c:v>10</c:v>
                </c:pt>
                <c:pt idx="8">
                  <c:v>30</c:v>
                </c:pt>
                <c:pt idx="9">
                  <c:v>40</c:v>
                </c:pt>
              </c:numCache>
            </c:numRef>
          </c:yVal>
          <c:smooth val="0"/>
        </c:ser>
        <c:ser>
          <c:idx val="3"/>
          <c:order val="3"/>
          <c:spPr>
            <a:ln w="28575">
              <a:noFill/>
            </a:ln>
          </c:spPr>
          <c:xVal>
            <c:numRef>
              <c:f>Sheet1!$A$42:$A$48</c:f>
              <c:numCache>
                <c:formatCode>General</c:formatCode>
                <c:ptCount val="7"/>
                <c:pt idx="0">
                  <c:v>0.56999999999999995</c:v>
                </c:pt>
                <c:pt idx="1">
                  <c:v>0.56999999999999995</c:v>
                </c:pt>
                <c:pt idx="2">
                  <c:v>0.56999999999999995</c:v>
                </c:pt>
                <c:pt idx="3">
                  <c:v>0.49</c:v>
                </c:pt>
                <c:pt idx="4">
                  <c:v>0.49</c:v>
                </c:pt>
                <c:pt idx="5">
                  <c:v>0.51</c:v>
                </c:pt>
                <c:pt idx="6">
                  <c:v>0.51</c:v>
                </c:pt>
              </c:numCache>
            </c:numRef>
          </c:xVal>
          <c:yVal>
            <c:numRef>
              <c:f>Sheet1!$B$42:$B$48</c:f>
              <c:numCache>
                <c:formatCode>General</c:formatCode>
                <c:ptCount val="7"/>
                <c:pt idx="0">
                  <c:v>11.111111111111112</c:v>
                </c:pt>
                <c:pt idx="1">
                  <c:v>55.555555555555557</c:v>
                </c:pt>
                <c:pt idx="2">
                  <c:v>111.11111111111111</c:v>
                </c:pt>
                <c:pt idx="3">
                  <c:v>66.666666666666671</c:v>
                </c:pt>
                <c:pt idx="4">
                  <c:v>155.55555555555557</c:v>
                </c:pt>
                <c:pt idx="5">
                  <c:v>22.222222222222225</c:v>
                </c:pt>
                <c:pt idx="6">
                  <c:v>77.777777777777786</c:v>
                </c:pt>
              </c:numCache>
            </c:numRef>
          </c:yVal>
          <c:smooth val="0"/>
        </c:ser>
        <c:ser>
          <c:idx val="4"/>
          <c:order val="4"/>
          <c:spPr>
            <a:ln w="28575">
              <a:noFill/>
            </a:ln>
          </c:spPr>
          <c:marker>
            <c:symbol val="star"/>
            <c:size val="2"/>
          </c:marker>
          <c:xVal>
            <c:numRef>
              <c:f>Sheet1!$D$4:$D$13</c:f>
              <c:numCache>
                <c:formatCode>General</c:formatCode>
                <c:ptCount val="10"/>
                <c:pt idx="0">
                  <c:v>0.49</c:v>
                </c:pt>
                <c:pt idx="1">
                  <c:v>0.49</c:v>
                </c:pt>
                <c:pt idx="2">
                  <c:v>0.49</c:v>
                </c:pt>
                <c:pt idx="3">
                  <c:v>0.56100000000000005</c:v>
                </c:pt>
                <c:pt idx="4">
                  <c:v>0.56100000000000005</c:v>
                </c:pt>
                <c:pt idx="5">
                  <c:v>0.56100000000000005</c:v>
                </c:pt>
                <c:pt idx="6">
                  <c:v>0.55400000000000005</c:v>
                </c:pt>
                <c:pt idx="7">
                  <c:v>0.55400000000000005</c:v>
                </c:pt>
                <c:pt idx="8">
                  <c:v>0.56200000000000006</c:v>
                </c:pt>
                <c:pt idx="9">
                  <c:v>0.55400000000000005</c:v>
                </c:pt>
              </c:numCache>
            </c:numRef>
          </c:xVal>
          <c:yVal>
            <c:numRef>
              <c:f>Sheet1!$E$4:$E$13</c:f>
              <c:numCache>
                <c:formatCode>General</c:formatCode>
                <c:ptCount val="10"/>
                <c:pt idx="0">
                  <c:v>0.16993053571428571</c:v>
                </c:pt>
                <c:pt idx="1">
                  <c:v>0.84965267857142845</c:v>
                </c:pt>
                <c:pt idx="2">
                  <c:v>3.3986107142857138</c:v>
                </c:pt>
                <c:pt idx="3">
                  <c:v>8.4965267857142854E-2</c:v>
                </c:pt>
                <c:pt idx="4">
                  <c:v>0.33986107142857142</c:v>
                </c:pt>
                <c:pt idx="5">
                  <c:v>3.3986107142857138</c:v>
                </c:pt>
                <c:pt idx="6">
                  <c:v>0.54985227272727277</c:v>
                </c:pt>
                <c:pt idx="7">
                  <c:v>36.656818181818181</c:v>
                </c:pt>
                <c:pt idx="8">
                  <c:v>0.7331363636363637</c:v>
                </c:pt>
                <c:pt idx="9">
                  <c:v>36.656818181818181</c:v>
                </c:pt>
              </c:numCache>
            </c:numRef>
          </c:yVal>
          <c:smooth val="0"/>
        </c:ser>
        <c:ser>
          <c:idx val="5"/>
          <c:order val="5"/>
          <c:spPr>
            <a:ln w="28575">
              <a:noFill/>
            </a:ln>
          </c:spPr>
          <c:marker>
            <c:symbol val="circle"/>
            <c:size val="2"/>
            <c:spPr>
              <a:solidFill>
                <a:schemeClr val="bg1"/>
              </a:solidFill>
              <a:ln>
                <a:solidFill>
                  <a:schemeClr val="bg1"/>
                </a:solidFill>
              </a:ln>
            </c:spPr>
          </c:marker>
          <c:xVal>
            <c:numRef>
              <c:f>Sheet1!$D$16:$D$23</c:f>
              <c:numCache>
                <c:formatCode>General</c:formatCode>
                <c:ptCount val="8"/>
                <c:pt idx="0">
                  <c:v>7.6999999999999999E-2</c:v>
                </c:pt>
                <c:pt idx="1">
                  <c:v>7.6999999999999999E-2</c:v>
                </c:pt>
                <c:pt idx="2">
                  <c:v>0.154</c:v>
                </c:pt>
                <c:pt idx="3">
                  <c:v>0.154</c:v>
                </c:pt>
                <c:pt idx="4">
                  <c:v>0.4</c:v>
                </c:pt>
                <c:pt idx="5">
                  <c:v>0.4</c:v>
                </c:pt>
                <c:pt idx="6">
                  <c:v>0.64</c:v>
                </c:pt>
                <c:pt idx="7">
                  <c:v>0.64</c:v>
                </c:pt>
              </c:numCache>
            </c:numRef>
          </c:xVal>
          <c:yVal>
            <c:numRef>
              <c:f>Sheet1!$E$16:$E$23</c:f>
              <c:numCache>
                <c:formatCode>General</c:formatCode>
                <c:ptCount val="8"/>
                <c:pt idx="0">
                  <c:v>3.6</c:v>
                </c:pt>
                <c:pt idx="1">
                  <c:v>720</c:v>
                </c:pt>
                <c:pt idx="2">
                  <c:v>9</c:v>
                </c:pt>
                <c:pt idx="3">
                  <c:v>720</c:v>
                </c:pt>
                <c:pt idx="4">
                  <c:v>2.6999999999999997</c:v>
                </c:pt>
                <c:pt idx="5">
                  <c:v>630</c:v>
                </c:pt>
                <c:pt idx="6">
                  <c:v>180</c:v>
                </c:pt>
                <c:pt idx="7">
                  <c:v>450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6724608"/>
        <c:axId val="156731264"/>
      </c:scatterChart>
      <c:valAx>
        <c:axId val="15672460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800" dirty="0"/>
                  <a:t>Solid </a:t>
                </a:r>
                <a:r>
                  <a:rPr lang="en-US" sz="1800" dirty="0" smtClean="0"/>
                  <a:t>Fraction, </a:t>
                </a:r>
                <a:r>
                  <a:rPr lang="en-US" sz="1800" i="1" dirty="0" smtClean="0">
                    <a:sym typeface="Symbol"/>
                  </a:rPr>
                  <a:t></a:t>
                </a:r>
                <a:endParaRPr lang="en-US" sz="1800" i="1" dirty="0"/>
              </a:p>
            </c:rich>
          </c:tx>
          <c:layout>
            <c:manualLayout>
              <c:xMode val="edge"/>
              <c:yMode val="edge"/>
              <c:x val="0.38445216954263695"/>
              <c:y val="0.9449476863337288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en-US"/>
          </a:p>
        </c:txPr>
        <c:crossAx val="156731264"/>
        <c:crossesAt val="1.0000000000000003E-4"/>
        <c:crossBetween val="midCat"/>
      </c:valAx>
      <c:valAx>
        <c:axId val="156731264"/>
        <c:scaling>
          <c:logBase val="10"/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800" b="1" i="0" u="none" strike="noStrike" kern="1200" baseline="0">
                    <a:solidFill>
                      <a:prstClr val="black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dirty="0"/>
                  <a:t>Particle Reynolds</a:t>
                </a:r>
                <a:r>
                  <a:rPr lang="en-US" sz="1800" baseline="0" dirty="0"/>
                  <a:t> </a:t>
                </a:r>
                <a:r>
                  <a:rPr lang="en-US" sz="1800" baseline="0" dirty="0" smtClean="0"/>
                  <a:t>Number,</a:t>
                </a:r>
                <a:r>
                  <a:rPr lang="el-GR" dirty="0" smtClean="0">
                    <a:effectLst/>
                  </a:rPr>
                  <a:t> </a:t>
                </a:r>
                <a:r>
                  <a:rPr lang="el-GR" b="0" i="1" dirty="0" smtClean="0">
                    <a:effectLst/>
                  </a:rPr>
                  <a:t>ρ</a:t>
                </a:r>
                <a:r>
                  <a:rPr lang="en-US" b="0" baseline="-25000" dirty="0" smtClean="0">
                    <a:effectLst/>
                  </a:rPr>
                  <a:t>f </a:t>
                </a:r>
                <a:r>
                  <a:rPr lang="en-US" b="0" i="1" dirty="0" smtClean="0">
                    <a:effectLst/>
                  </a:rPr>
                  <a:t>d</a:t>
                </a:r>
                <a:r>
                  <a:rPr lang="en-US" b="0" baseline="30000" dirty="0" smtClean="0">
                    <a:effectLst/>
                  </a:rPr>
                  <a:t>2 </a:t>
                </a:r>
                <a:r>
                  <a:rPr lang="el-GR" b="0" dirty="0" smtClean="0">
                    <a:effectLst/>
                    <a:sym typeface="Symbol"/>
                  </a:rPr>
                  <a:t></a:t>
                </a:r>
                <a:r>
                  <a:rPr lang="en-US" b="0" dirty="0" smtClean="0">
                    <a:effectLst/>
                    <a:sym typeface="Symbol"/>
                  </a:rPr>
                  <a:t> </a:t>
                </a:r>
                <a:r>
                  <a:rPr lang="en-US" b="0" dirty="0" smtClean="0">
                    <a:effectLst/>
                  </a:rPr>
                  <a:t>/ </a:t>
                </a:r>
                <a:r>
                  <a:rPr lang="en-US" b="0" dirty="0" smtClean="0">
                    <a:effectLst/>
                    <a:sym typeface="Symbol"/>
                  </a:rPr>
                  <a:t></a:t>
                </a:r>
                <a:endParaRPr lang="en-US" b="0" dirty="0" smtClean="0">
                  <a:effectLst/>
                </a:endParaRPr>
              </a:p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800" b="1" i="0" u="none" strike="noStrike" kern="1200" baseline="0">
                    <a:solidFill>
                      <a:prstClr val="black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aseline="0" dirty="0" smtClean="0"/>
                  <a:t> </a:t>
                </a:r>
                <a:endParaRPr lang="en-US" sz="180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en-US"/>
          </a:p>
        </c:txPr>
        <c:crossAx val="156724608"/>
        <c:crosses val="autoZero"/>
        <c:crossBetween val="midCat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837484857662024"/>
          <c:y val="3.687164104486939E-2"/>
          <c:w val="0.65850393700787402"/>
          <c:h val="0.80061054868141479"/>
        </c:manualLayout>
      </c:layout>
      <c:scatterChart>
        <c:scatterStyle val="lineMarker"/>
        <c:varyColors val="0"/>
        <c:ser>
          <c:idx val="0"/>
          <c:order val="0"/>
          <c:tx>
            <c:v>10%</c:v>
          </c:tx>
          <c:spPr>
            <a:ln w="28575">
              <a:noFill/>
            </a:ln>
          </c:spPr>
          <c:xVal>
            <c:numRef>
              <c:f>'alcohol glycerine (2)'!$K$7:$K$14</c:f>
              <c:numCache>
                <c:formatCode>General</c:formatCode>
                <c:ptCount val="8"/>
                <c:pt idx="0">
                  <c:v>6072.4272248057614</c:v>
                </c:pt>
                <c:pt idx="1">
                  <c:v>11104.419942591625</c:v>
                </c:pt>
                <c:pt idx="2">
                  <c:v>15684.041144935059</c:v>
                </c:pt>
                <c:pt idx="3">
                  <c:v>24317.929178800041</c:v>
                </c:pt>
                <c:pt idx="4">
                  <c:v>30358.313829364339</c:v>
                </c:pt>
                <c:pt idx="5">
                  <c:v>37856.423622881608</c:v>
                </c:pt>
                <c:pt idx="6">
                  <c:v>47640.53606380993</c:v>
                </c:pt>
                <c:pt idx="7">
                  <c:v>50672.690306824807</c:v>
                </c:pt>
              </c:numCache>
            </c:numRef>
          </c:xVal>
          <c:yVal>
            <c:numRef>
              <c:f>'alcohol glycerine (2)'!$M$7:$M$14</c:f>
              <c:numCache>
                <c:formatCode>General</c:formatCode>
                <c:ptCount val="8"/>
                <c:pt idx="0">
                  <c:v>10971655.748424985</c:v>
                </c:pt>
                <c:pt idx="1">
                  <c:v>36570549.645391367</c:v>
                </c:pt>
                <c:pt idx="2">
                  <c:v>74090828.014617324</c:v>
                </c:pt>
                <c:pt idx="3">
                  <c:v>138701381.33553988</c:v>
                </c:pt>
                <c:pt idx="4">
                  <c:v>184646870.63735518</c:v>
                </c:pt>
                <c:pt idx="5">
                  <c:v>262307884.22865915</c:v>
                </c:pt>
                <c:pt idx="6">
                  <c:v>368292941.85661721</c:v>
                </c:pt>
                <c:pt idx="7">
                  <c:v>409572843.18952334</c:v>
                </c:pt>
              </c:numCache>
            </c:numRef>
          </c:yVal>
          <c:smooth val="0"/>
        </c:ser>
        <c:ser>
          <c:idx val="1"/>
          <c:order val="1"/>
          <c:tx>
            <c:v>20%</c:v>
          </c:tx>
          <c:spPr>
            <a:ln w="28575">
              <a:noFill/>
            </a:ln>
          </c:spPr>
          <c:xVal>
            <c:numRef>
              <c:f>'alcohol glycerine (2)'!$K$18:$K$25</c:f>
              <c:numCache>
                <c:formatCode>General</c:formatCode>
                <c:ptCount val="8"/>
                <c:pt idx="0">
                  <c:v>4771.6276030671115</c:v>
                </c:pt>
                <c:pt idx="1">
                  <c:v>10490.503583696891</c:v>
                </c:pt>
                <c:pt idx="2">
                  <c:v>15690.016586841881</c:v>
                </c:pt>
                <c:pt idx="3">
                  <c:v>20350.786869212669</c:v>
                </c:pt>
                <c:pt idx="4">
                  <c:v>28061.741884899388</c:v>
                </c:pt>
                <c:pt idx="5">
                  <c:v>36373.977402305194</c:v>
                </c:pt>
                <c:pt idx="6">
                  <c:v>43205.293700986673</c:v>
                </c:pt>
                <c:pt idx="7">
                  <c:v>49963.876438828804</c:v>
                </c:pt>
              </c:numCache>
            </c:numRef>
          </c:xVal>
          <c:yVal>
            <c:numRef>
              <c:f>'alcohol glycerine (2)'!$M$18:$M$25</c:f>
              <c:numCache>
                <c:formatCode>General</c:formatCode>
                <c:ptCount val="8"/>
                <c:pt idx="0">
                  <c:v>24255442.702341903</c:v>
                </c:pt>
                <c:pt idx="1">
                  <c:v>60061096.215322815</c:v>
                </c:pt>
                <c:pt idx="2">
                  <c:v>109722095.67478922</c:v>
                </c:pt>
                <c:pt idx="3">
                  <c:v>157270750.05313763</c:v>
                </c:pt>
                <c:pt idx="4">
                  <c:v>245844116.7691882</c:v>
                </c:pt>
                <c:pt idx="5">
                  <c:v>395298936.80628854</c:v>
                </c:pt>
                <c:pt idx="6">
                  <c:v>518868894.30773002</c:v>
                </c:pt>
                <c:pt idx="7">
                  <c:v>644750258.24030936</c:v>
                </c:pt>
              </c:numCache>
            </c:numRef>
          </c:yVal>
          <c:smooth val="0"/>
        </c:ser>
        <c:ser>
          <c:idx val="2"/>
          <c:order val="2"/>
          <c:tx>
            <c:v>30%</c:v>
          </c:tx>
          <c:spPr>
            <a:ln w="28575">
              <a:noFill/>
            </a:ln>
          </c:spPr>
          <c:xVal>
            <c:numRef>
              <c:f>'alcohol glycerine (2)'!$K$29:$K$35</c:f>
              <c:numCache>
                <c:formatCode>General</c:formatCode>
                <c:ptCount val="7"/>
                <c:pt idx="0">
                  <c:v>5152.6312381810822</c:v>
                </c:pt>
                <c:pt idx="1">
                  <c:v>12338.665301491197</c:v>
                </c:pt>
                <c:pt idx="2">
                  <c:v>18571.361779648756</c:v>
                </c:pt>
                <c:pt idx="3">
                  <c:v>25824.887852287025</c:v>
                </c:pt>
                <c:pt idx="4">
                  <c:v>31113.186173054997</c:v>
                </c:pt>
                <c:pt idx="5">
                  <c:v>36364.802094796003</c:v>
                </c:pt>
                <c:pt idx="6">
                  <c:v>41971.144394755102</c:v>
                </c:pt>
              </c:numCache>
            </c:numRef>
          </c:xVal>
          <c:yVal>
            <c:numRef>
              <c:f>'alcohol glycerine (2)'!$M$29:$M$35</c:f>
              <c:numCache>
                <c:formatCode>General</c:formatCode>
                <c:ptCount val="7"/>
                <c:pt idx="0">
                  <c:v>44644368.59432587</c:v>
                </c:pt>
                <c:pt idx="1">
                  <c:v>151402641.3198877</c:v>
                </c:pt>
                <c:pt idx="2">
                  <c:v>251690715.6984458</c:v>
                </c:pt>
                <c:pt idx="3">
                  <c:v>396582850.66034532</c:v>
                </c:pt>
                <c:pt idx="4">
                  <c:v>514072065.91990364</c:v>
                </c:pt>
                <c:pt idx="5">
                  <c:v>651531488.64194381</c:v>
                </c:pt>
                <c:pt idx="6">
                  <c:v>819198858.50872171</c:v>
                </c:pt>
              </c:numCache>
            </c:numRef>
          </c:yVal>
          <c:smooth val="0"/>
        </c:ser>
        <c:ser>
          <c:idx val="3"/>
          <c:order val="3"/>
          <c:tx>
            <c:v>40%</c:v>
          </c:tx>
          <c:spPr>
            <a:ln w="28575">
              <a:noFill/>
            </a:ln>
          </c:spPr>
          <c:xVal>
            <c:numRef>
              <c:f>'alcohol glycerine (2)'!$K$39:$K$51</c:f>
              <c:numCache>
                <c:formatCode>General</c:formatCode>
                <c:ptCount val="13"/>
                <c:pt idx="0">
                  <c:v>1309.0234541702803</c:v>
                </c:pt>
                <c:pt idx="1">
                  <c:v>3990.9804798384503</c:v>
                </c:pt>
                <c:pt idx="2">
                  <c:v>7944.4261492766609</c:v>
                </c:pt>
                <c:pt idx="3">
                  <c:v>9182.2136712988195</c:v>
                </c:pt>
                <c:pt idx="4">
                  <c:v>11263.65389176741</c:v>
                </c:pt>
                <c:pt idx="5">
                  <c:v>14223.855775596541</c:v>
                </c:pt>
                <c:pt idx="6">
                  <c:v>15476.822911712279</c:v>
                </c:pt>
                <c:pt idx="7">
                  <c:v>17984.27576719609</c:v>
                </c:pt>
                <c:pt idx="8">
                  <c:v>21927.462575849044</c:v>
                </c:pt>
                <c:pt idx="9">
                  <c:v>25121.723177565273</c:v>
                </c:pt>
                <c:pt idx="10">
                  <c:v>27987.193177458201</c:v>
                </c:pt>
                <c:pt idx="11">
                  <c:v>33070.697113408125</c:v>
                </c:pt>
                <c:pt idx="12">
                  <c:v>38293.86845203441</c:v>
                </c:pt>
              </c:numCache>
            </c:numRef>
          </c:xVal>
          <c:yVal>
            <c:numRef>
              <c:f>'alcohol glycerine (2)'!$M$39:$M$51</c:f>
              <c:numCache>
                <c:formatCode>General</c:formatCode>
                <c:ptCount val="13"/>
                <c:pt idx="0">
                  <c:v>76795332.419749334</c:v>
                </c:pt>
                <c:pt idx="1">
                  <c:v>198460562.18312669</c:v>
                </c:pt>
                <c:pt idx="2">
                  <c:v>356315024.56377673</c:v>
                </c:pt>
                <c:pt idx="3">
                  <c:v>410208898.3948763</c:v>
                </c:pt>
                <c:pt idx="4">
                  <c:v>462617150.86003071</c:v>
                </c:pt>
                <c:pt idx="5">
                  <c:v>580925656.64595294</c:v>
                </c:pt>
                <c:pt idx="6">
                  <c:v>639090129.63522816</c:v>
                </c:pt>
                <c:pt idx="7">
                  <c:v>722731906.73990655</c:v>
                </c:pt>
                <c:pt idx="8">
                  <c:v>904106162.61682951</c:v>
                </c:pt>
                <c:pt idx="9">
                  <c:v>1050776993.2329578</c:v>
                </c:pt>
                <c:pt idx="10">
                  <c:v>1227964493.2634299</c:v>
                </c:pt>
                <c:pt idx="11">
                  <c:v>1475278699.2642517</c:v>
                </c:pt>
                <c:pt idx="12">
                  <c:v>1798204936.5738914</c:v>
                </c:pt>
              </c:numCache>
            </c:numRef>
          </c:yVal>
          <c:smooth val="0"/>
        </c:ser>
        <c:ser>
          <c:idx val="4"/>
          <c:order val="4"/>
          <c:tx>
            <c:v>50%</c:v>
          </c:tx>
          <c:spPr>
            <a:ln w="28575">
              <a:noFill/>
            </a:ln>
          </c:spPr>
          <c:xVal>
            <c:numRef>
              <c:f>'alcohol glycerine (2)'!$K$55:$K$64</c:f>
              <c:numCache>
                <c:formatCode>General</c:formatCode>
                <c:ptCount val="10"/>
                <c:pt idx="0">
                  <c:v>1134.3536408534342</c:v>
                </c:pt>
                <c:pt idx="1">
                  <c:v>3109.3175044171589</c:v>
                </c:pt>
                <c:pt idx="2">
                  <c:v>6960.5796454780284</c:v>
                </c:pt>
                <c:pt idx="3">
                  <c:v>9503.1477646274998</c:v>
                </c:pt>
                <c:pt idx="4">
                  <c:v>12534.648423983966</c:v>
                </c:pt>
                <c:pt idx="5">
                  <c:v>14593.340535082829</c:v>
                </c:pt>
                <c:pt idx="6">
                  <c:v>20129.588452910055</c:v>
                </c:pt>
                <c:pt idx="7">
                  <c:v>22515.618110531981</c:v>
                </c:pt>
                <c:pt idx="8">
                  <c:v>27612.429938570189</c:v>
                </c:pt>
                <c:pt idx="9">
                  <c:v>34777.303411446817</c:v>
                </c:pt>
              </c:numCache>
            </c:numRef>
          </c:xVal>
          <c:yVal>
            <c:numRef>
              <c:f>'alcohol glycerine (2)'!$M$55:$M$64</c:f>
              <c:numCache>
                <c:formatCode>General</c:formatCode>
                <c:ptCount val="10"/>
                <c:pt idx="0">
                  <c:v>296098265.38644654</c:v>
                </c:pt>
                <c:pt idx="1">
                  <c:v>871026162.92452729</c:v>
                </c:pt>
                <c:pt idx="2">
                  <c:v>1704391467.6567321</c:v>
                </c:pt>
                <c:pt idx="3">
                  <c:v>2212593241.6746259</c:v>
                </c:pt>
                <c:pt idx="4">
                  <c:v>2790074732.6149426</c:v>
                </c:pt>
                <c:pt idx="5">
                  <c:v>3288464332.3111858</c:v>
                </c:pt>
                <c:pt idx="6">
                  <c:v>4156347603.7746453</c:v>
                </c:pt>
                <c:pt idx="7">
                  <c:v>4848958601.4884748</c:v>
                </c:pt>
                <c:pt idx="8">
                  <c:v>6149249390.6837664</c:v>
                </c:pt>
                <c:pt idx="9">
                  <c:v>7967277338.176095</c:v>
                </c:pt>
              </c:numCache>
            </c:numRef>
          </c:yVal>
          <c:smooth val="0"/>
        </c:ser>
        <c:ser>
          <c:idx val="5"/>
          <c:order val="5"/>
          <c:tx>
            <c:v>Pure fluid</c:v>
          </c:tx>
          <c:spPr>
            <a:ln w="28575">
              <a:noFill/>
            </a:ln>
          </c:spPr>
          <c:marker>
            <c:symbol val="circle"/>
            <c:size val="7"/>
            <c:spPr>
              <a:solidFill>
                <a:schemeClr val="bg2">
                  <a:lumMod val="75000"/>
                </a:schemeClr>
              </a:solidFill>
            </c:spPr>
          </c:marker>
          <c:xVal>
            <c:numRef>
              <c:f>'alcohol glycerine (2)'!$A$75:$A$79</c:f>
              <c:numCache>
                <c:formatCode>General</c:formatCode>
                <c:ptCount val="5"/>
                <c:pt idx="0">
                  <c:v>4334.381004217179</c:v>
                </c:pt>
                <c:pt idx="1">
                  <c:v>9682.4434579089993</c:v>
                </c:pt>
                <c:pt idx="2">
                  <c:v>14847.942756723232</c:v>
                </c:pt>
                <c:pt idx="3">
                  <c:v>19440.610273560113</c:v>
                </c:pt>
                <c:pt idx="4">
                  <c:v>28759.837391241264</c:v>
                </c:pt>
              </c:numCache>
            </c:numRef>
          </c:xVal>
          <c:yVal>
            <c:numRef>
              <c:f>'alcohol glycerine (2)'!$D$75:$D$79</c:f>
              <c:numCache>
                <c:formatCode>General</c:formatCode>
                <c:ptCount val="5"/>
                <c:pt idx="0">
                  <c:v>5136454.8043630198</c:v>
                </c:pt>
                <c:pt idx="1">
                  <c:v>15326043.669139523</c:v>
                </c:pt>
                <c:pt idx="2">
                  <c:v>36697643.388828941</c:v>
                </c:pt>
                <c:pt idx="3">
                  <c:v>58148518.630868681</c:v>
                </c:pt>
                <c:pt idx="4">
                  <c:v>121715784.64226435</c:v>
                </c:pt>
              </c:numCache>
            </c:numRef>
          </c:yVal>
          <c:smooth val="0"/>
        </c:ser>
        <c:ser>
          <c:idx val="6"/>
          <c:order val="6"/>
          <c:spPr>
            <a:ln w="22225">
              <a:solidFill>
                <a:schemeClr val="bg1">
                  <a:lumMod val="65000"/>
                </a:schemeClr>
              </a:solidFill>
            </a:ln>
          </c:spPr>
          <c:xVal>
            <c:numRef>
              <c:f>'alcohol glycerine (2)'!$Z$50:$Z$52</c:f>
              <c:numCache>
                <c:formatCode>General</c:formatCode>
                <c:ptCount val="3"/>
                <c:pt idx="0">
                  <c:v>3000</c:v>
                </c:pt>
                <c:pt idx="1">
                  <c:v>10000</c:v>
                </c:pt>
                <c:pt idx="2">
                  <c:v>70000</c:v>
                </c:pt>
              </c:numCache>
            </c:numRef>
          </c:xVal>
          <c:yVal>
            <c:numRef>
              <c:f>'alcohol glycerine (2)'!$AA$50:$AA$52</c:f>
              <c:numCache>
                <c:formatCode>General</c:formatCode>
                <c:ptCount val="3"/>
                <c:pt idx="0">
                  <c:v>2509332.9451270164</c:v>
                </c:pt>
                <c:pt idx="1">
                  <c:v>19044622.489594266</c:v>
                </c:pt>
                <c:pt idx="2">
                  <c:v>503976642.43981552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0954240"/>
        <c:axId val="200956160"/>
      </c:scatterChart>
      <c:valAx>
        <c:axId val="200954240"/>
        <c:scaling>
          <c:logBase val="10"/>
          <c:orientation val="minMax"/>
          <c:min val="1000"/>
        </c:scaling>
        <c:delete val="0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Gap Reynolds</a:t>
                </a:r>
                <a:r>
                  <a:rPr lang="en-US" sz="1600" baseline="0"/>
                  <a:t> Number</a:t>
                </a:r>
                <a:endParaRPr lang="en-US" sz="1600"/>
              </a:p>
            </c:rich>
          </c:tx>
          <c:overlay val="0"/>
        </c:title>
        <c:numFmt formatCode="0.E+00" sourceLinked="0"/>
        <c:majorTickMark val="in"/>
        <c:minorTickMark val="in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200956160"/>
        <c:crosses val="autoZero"/>
        <c:crossBetween val="midCat"/>
      </c:valAx>
      <c:valAx>
        <c:axId val="200956160"/>
        <c:scaling>
          <c:logBase val="10"/>
          <c:orientation val="minMax"/>
          <c:min val="100000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Normalized Torque</a:t>
                </a:r>
              </a:p>
            </c:rich>
          </c:tx>
          <c:overlay val="0"/>
        </c:title>
        <c:numFmt formatCode="0.E+00" sourceLinked="0"/>
        <c:majorTickMark val="in"/>
        <c:minorTickMark val="in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200954240"/>
        <c:crosses val="autoZero"/>
        <c:crossBetween val="midCat"/>
      </c:valAx>
    </c:plotArea>
    <c:legend>
      <c:legendPos val="r"/>
      <c:legendEntry>
        <c:idx val="6"/>
        <c:delete val="1"/>
      </c:legendEntry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v>10%</c:v>
          </c:tx>
          <c:spPr>
            <a:ln w="28575">
              <a:noFill/>
            </a:ln>
          </c:spPr>
          <c:xVal>
            <c:numRef>
              <c:f>'alcohol glycerine (2)'!$I$7:$I$14</c:f>
              <c:numCache>
                <c:formatCode>General</c:formatCode>
                <c:ptCount val="8"/>
                <c:pt idx="0">
                  <c:v>116.86361269945004</c:v>
                </c:pt>
                <c:pt idx="1">
                  <c:v>213.70410601579283</c:v>
                </c:pt>
                <c:pt idx="2">
                  <c:v>301.83872808497244</c:v>
                </c:pt>
                <c:pt idx="3">
                  <c:v>467.99754891996201</c:v>
                </c:pt>
                <c:pt idx="4">
                  <c:v>584.2445035933182</c:v>
                </c:pt>
                <c:pt idx="5">
                  <c:v>728.54531881067692</c:v>
                </c:pt>
                <c:pt idx="6">
                  <c:v>916.84016114879853</c:v>
                </c:pt>
                <c:pt idx="7">
                  <c:v>975.19384510126781</c:v>
                </c:pt>
              </c:numCache>
            </c:numRef>
          </c:xVal>
          <c:yVal>
            <c:numRef>
              <c:f>'alcohol glycerine (2)'!$N$7:$N$14</c:f>
              <c:numCache>
                <c:formatCode>General</c:formatCode>
                <c:ptCount val="8"/>
                <c:pt idx="0">
                  <c:v>1.334059895676627</c:v>
                </c:pt>
                <c:pt idx="1">
                  <c:v>1.6097521400334647</c:v>
                </c:pt>
                <c:pt idx="2">
                  <c:v>1.8236680106301075</c:v>
                </c:pt>
                <c:pt idx="3">
                  <c:v>1.6316509163795607</c:v>
                </c:pt>
                <c:pt idx="4">
                  <c:v>1.4951716216774258</c:v>
                </c:pt>
                <c:pt idx="5">
                  <c:v>1.4648273971220913</c:v>
                </c:pt>
                <c:pt idx="6">
                  <c:v>1.396698942004263</c:v>
                </c:pt>
                <c:pt idx="7">
                  <c:v>1.4000061647965563</c:v>
                </c:pt>
              </c:numCache>
            </c:numRef>
          </c:yVal>
          <c:smooth val="0"/>
        </c:ser>
        <c:ser>
          <c:idx val="1"/>
          <c:order val="1"/>
          <c:tx>
            <c:v>20%</c:v>
          </c:tx>
          <c:spPr>
            <a:ln w="28575">
              <a:noFill/>
            </a:ln>
          </c:spPr>
          <c:xVal>
            <c:numRef>
              <c:f>'alcohol glycerine (2)'!$I$18:$I$25</c:f>
              <c:numCache>
                <c:formatCode>General</c:formatCode>
                <c:ptCount val="8"/>
                <c:pt idx="0">
                  <c:v>91.829777370230559</c:v>
                </c:pt>
                <c:pt idx="1">
                  <c:v>201.88931088697584</c:v>
                </c:pt>
                <c:pt idx="2">
                  <c:v>301.95372521920802</c:v>
                </c:pt>
                <c:pt idx="3">
                  <c:v>391.65005800276123</c:v>
                </c:pt>
                <c:pt idx="4">
                  <c:v>540.04707078456852</c:v>
                </c:pt>
                <c:pt idx="5">
                  <c:v>700.01570214248443</c:v>
                </c:pt>
                <c:pt idx="6">
                  <c:v>831.48410392017524</c:v>
                </c:pt>
                <c:pt idx="7">
                  <c:v>961.55275130485199</c:v>
                </c:pt>
              </c:numCache>
            </c:numRef>
          </c:xVal>
          <c:yVal>
            <c:numRef>
              <c:f>'alcohol glycerine (2)'!$N$18:$N$25</c:f>
              <c:numCache>
                <c:formatCode>General</c:formatCode>
                <c:ptCount val="8"/>
                <c:pt idx="0">
                  <c:v>4.4254478959933286</c:v>
                </c:pt>
                <c:pt idx="1">
                  <c:v>2.9093768924292771</c:v>
                </c:pt>
                <c:pt idx="2">
                  <c:v>2.6989630646868399</c:v>
                </c:pt>
                <c:pt idx="3">
                  <c:v>2.4968798193418831</c:v>
                </c:pt>
                <c:pt idx="4">
                  <c:v>2.2725787551033685</c:v>
                </c:pt>
                <c:pt idx="5">
                  <c:v>2.3610528547236491</c:v>
                </c:pt>
                <c:pt idx="6">
                  <c:v>2.3195834315620436</c:v>
                </c:pt>
                <c:pt idx="7">
                  <c:v>2.2567792821451627</c:v>
                </c:pt>
              </c:numCache>
            </c:numRef>
          </c:yVal>
          <c:smooth val="0"/>
        </c:ser>
        <c:ser>
          <c:idx val="2"/>
          <c:order val="2"/>
          <c:tx>
            <c:v>30%</c:v>
          </c:tx>
          <c:spPr>
            <a:ln w="28575">
              <a:noFill/>
            </a:ln>
          </c:spPr>
          <c:xVal>
            <c:numRef>
              <c:f>'alcohol glycerine (2)'!$I$29:$I$35</c:f>
              <c:numCache>
                <c:formatCode>General</c:formatCode>
                <c:ptCount val="7"/>
                <c:pt idx="0">
                  <c:v>99.162176689757345</c:v>
                </c:pt>
                <c:pt idx="1">
                  <c:v>237.45710728838483</c:v>
                </c:pt>
                <c:pt idx="2">
                  <c:v>357.40509519036084</c:v>
                </c:pt>
                <c:pt idx="3">
                  <c:v>496.99890673830834</c:v>
                </c:pt>
                <c:pt idx="4">
                  <c:v>598.77199086401379</c:v>
                </c:pt>
                <c:pt idx="5">
                  <c:v>699.83912372606915</c:v>
                </c:pt>
                <c:pt idx="6">
                  <c:v>807.7329511772366</c:v>
                </c:pt>
              </c:numCache>
            </c:numRef>
          </c:xVal>
          <c:yVal>
            <c:numRef>
              <c:f>'alcohol glycerine (2)'!$N$29:$N$35</c:f>
              <c:numCache>
                <c:formatCode>General</c:formatCode>
                <c:ptCount val="7"/>
                <c:pt idx="0">
                  <c:v>7.15734983976491</c:v>
                </c:pt>
                <c:pt idx="1">
                  <c:v>5.5809466982260592</c:v>
                </c:pt>
                <c:pt idx="2">
                  <c:v>4.6613413746072032</c:v>
                </c:pt>
                <c:pt idx="3">
                  <c:v>4.216224199441629</c:v>
                </c:pt>
                <c:pt idx="4">
                  <c:v>3.994077966656735</c:v>
                </c:pt>
                <c:pt idx="5">
                  <c:v>3.8931390329095366</c:v>
                </c:pt>
                <c:pt idx="6">
                  <c:v>3.8452911352851751</c:v>
                </c:pt>
              </c:numCache>
            </c:numRef>
          </c:yVal>
          <c:smooth val="0"/>
        </c:ser>
        <c:ser>
          <c:idx val="3"/>
          <c:order val="3"/>
          <c:tx>
            <c:v>40%</c:v>
          </c:tx>
          <c:spPr>
            <a:ln w="28575">
              <a:noFill/>
            </a:ln>
          </c:spPr>
          <c:xVal>
            <c:numRef>
              <c:f>'alcohol glycerine (2)'!$I$39:$I$51</c:f>
              <c:numCache>
                <c:formatCode>General</c:formatCode>
                <c:ptCount val="13"/>
                <c:pt idx="0">
                  <c:v>25.192102646820146</c:v>
                </c:pt>
                <c:pt idx="1">
                  <c:v>76.806255525248346</c:v>
                </c:pt>
                <c:pt idx="2">
                  <c:v>152.89015516495522</c:v>
                </c:pt>
                <c:pt idx="3">
                  <c:v>176.71132522145373</c:v>
                </c:pt>
                <c:pt idx="4">
                  <c:v>216.76855683194538</c:v>
                </c:pt>
                <c:pt idx="5">
                  <c:v>273.73752058515947</c:v>
                </c:pt>
                <c:pt idx="6">
                  <c:v>297.85082169184381</c:v>
                </c:pt>
                <c:pt idx="7">
                  <c:v>346.10664897757357</c:v>
                </c:pt>
                <c:pt idx="8">
                  <c:v>421.99311726254166</c:v>
                </c:pt>
                <c:pt idx="9">
                  <c:v>483.46653143458525</c:v>
                </c:pt>
                <c:pt idx="10">
                  <c:v>538.61238396970418</c:v>
                </c:pt>
                <c:pt idx="11">
                  <c:v>636.44420856534339</c:v>
                </c:pt>
                <c:pt idx="12">
                  <c:v>736.96392659286005</c:v>
                </c:pt>
              </c:numCache>
            </c:numRef>
          </c:xVal>
          <c:yVal>
            <c:numRef>
              <c:f>'alcohol glycerine (2)'!$N$39:$N$51</c:f>
              <c:numCache>
                <c:formatCode>General</c:formatCode>
                <c:ptCount val="13"/>
                <c:pt idx="0">
                  <c:v>123.61774235504673</c:v>
                </c:pt>
                <c:pt idx="1">
                  <c:v>48.913877991782627</c:v>
                </c:pt>
                <c:pt idx="2">
                  <c:v>27.560313417869914</c:v>
                </c:pt>
                <c:pt idx="3">
                  <c:v>24.86535799477997</c:v>
                </c:pt>
                <c:pt idx="4">
                  <c:v>19.881085102010605</c:v>
                </c:pt>
                <c:pt idx="5">
                  <c:v>16.855686713791215</c:v>
                </c:pt>
                <c:pt idx="6">
                  <c:v>16.086702453827215</c:v>
                </c:pt>
                <c:pt idx="7">
                  <c:v>14.128814197066925</c:v>
                </c:pt>
                <c:pt idx="8">
                  <c:v>12.659451131606838</c:v>
                </c:pt>
                <c:pt idx="9">
                  <c:v>11.702607400043263</c:v>
                </c:pt>
                <c:pt idx="10">
                  <c:v>11.402228253112995</c:v>
                </c:pt>
                <c:pt idx="11">
                  <c:v>10.343283308683711</c:v>
                </c:pt>
                <c:pt idx="12">
                  <c:v>9.8495117952878921</c:v>
                </c:pt>
              </c:numCache>
            </c:numRef>
          </c:yVal>
          <c:smooth val="0"/>
        </c:ser>
        <c:ser>
          <c:idx val="4"/>
          <c:order val="4"/>
          <c:tx>
            <c:v>50%</c:v>
          </c:tx>
          <c:spPr>
            <a:ln w="28575">
              <a:noFill/>
            </a:ln>
          </c:spPr>
          <c:xVal>
            <c:numRef>
              <c:f>'alcohol glycerine (2)'!$I$55:$I$64</c:f>
              <c:numCache>
                <c:formatCode>General</c:formatCode>
                <c:ptCount val="10"/>
                <c:pt idx="0">
                  <c:v>21.830589258835811</c:v>
                </c:pt>
                <c:pt idx="1">
                  <c:v>59.838687751000656</c:v>
                </c:pt>
                <c:pt idx="2">
                  <c:v>133.95606958119438</c:v>
                </c:pt>
                <c:pt idx="3">
                  <c:v>182.88768867486863</c:v>
                </c:pt>
                <c:pt idx="4">
                  <c:v>241.22879443665792</c:v>
                </c:pt>
                <c:pt idx="5">
                  <c:v>280.84823961602217</c:v>
                </c:pt>
                <c:pt idx="6">
                  <c:v>387.39310356007593</c:v>
                </c:pt>
                <c:pt idx="7">
                  <c:v>433.31214638675215</c:v>
                </c:pt>
                <c:pt idx="8">
                  <c:v>531.40008081940982</c:v>
                </c:pt>
                <c:pt idx="9">
                  <c:v>669.28777672367823</c:v>
                </c:pt>
              </c:numCache>
            </c:numRef>
          </c:xVal>
          <c:yVal>
            <c:numRef>
              <c:f>'alcohol glycerine (2)'!$N$55:$N$64</c:f>
              <c:numCache>
                <c:formatCode>General</c:formatCode>
                <c:ptCount val="10"/>
                <c:pt idx="0">
                  <c:v>606.57928296364241</c:v>
                </c:pt>
                <c:pt idx="1">
                  <c:v>326.80907040252407</c:v>
                </c:pt>
                <c:pt idx="2">
                  <c:v>164.69308182504273</c:v>
                </c:pt>
                <c:pt idx="3">
                  <c:v>126.58281383043126</c:v>
                </c:pt>
                <c:pt idx="4">
                  <c:v>100.1541879453985</c:v>
                </c:pt>
                <c:pt idx="5">
                  <c:v>91.384043145893443</c:v>
                </c:pt>
                <c:pt idx="6">
                  <c:v>67.212721550049878</c:v>
                </c:pt>
                <c:pt idx="7">
                  <c:v>64.937027718226261</c:v>
                </c:pt>
                <c:pt idx="8">
                  <c:v>58.409281129283684</c:v>
                </c:pt>
                <c:pt idx="9">
                  <c:v>51.32248697354202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1068928"/>
        <c:axId val="201070848"/>
      </c:scatterChart>
      <c:valAx>
        <c:axId val="201068928"/>
        <c:scaling>
          <c:logBase val="10"/>
          <c:orientation val="minMax"/>
          <c:min val="10"/>
        </c:scaling>
        <c:delete val="0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Reynolds number, Red</a:t>
                </a:r>
              </a:p>
            </c:rich>
          </c:tx>
          <c:layout>
            <c:manualLayout>
              <c:xMode val="edge"/>
              <c:yMode val="edge"/>
              <c:x val="0.40093819154958571"/>
              <c:y val="0.92317708333333337"/>
            </c:manualLayout>
          </c:layout>
          <c:overlay val="0"/>
        </c:title>
        <c:numFmt formatCode="General" sourceLinked="1"/>
        <c:majorTickMark val="in"/>
        <c:minorTickMark val="in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01070848"/>
        <c:crosses val="autoZero"/>
        <c:crossBetween val="midCat"/>
      </c:valAx>
      <c:valAx>
        <c:axId val="201070848"/>
        <c:scaling>
          <c:logBase val="10"/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Torque/Torqe Turbulent</a:t>
                </a:r>
              </a:p>
            </c:rich>
          </c:tx>
          <c:overlay val="0"/>
        </c:title>
        <c:numFmt formatCode="General" sourceLinked="1"/>
        <c:majorTickMark val="in"/>
        <c:minorTickMark val="in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201068928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19227857313290375"/>
          <c:y val="0.31954334512533761"/>
          <c:w val="7.2872942018611303E-2"/>
          <c:h val="0.25946403438700599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458942632170979"/>
          <c:y val="1.4163445373203323E-2"/>
          <c:w val="0.81887211213982869"/>
          <c:h val="0.88415718408487087"/>
        </c:manualLayout>
      </c:layout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diamond"/>
            <c:size val="3"/>
            <c:spPr>
              <a:solidFill>
                <a:srgbClr val="0070C0"/>
              </a:solidFill>
            </c:spPr>
          </c:marker>
          <c:xVal>
            <c:numRef>
              <c:f>Sheet1!$A$4:$A$17</c:f>
              <c:numCache>
                <c:formatCode>General</c:formatCode>
                <c:ptCount val="14"/>
                <c:pt idx="0">
                  <c:v>0.2</c:v>
                </c:pt>
                <c:pt idx="1">
                  <c:v>0.3</c:v>
                </c:pt>
                <c:pt idx="2">
                  <c:v>0.4</c:v>
                </c:pt>
                <c:pt idx="3">
                  <c:v>0.5</c:v>
                </c:pt>
                <c:pt idx="4">
                  <c:v>0.2</c:v>
                </c:pt>
                <c:pt idx="5">
                  <c:v>0.3</c:v>
                </c:pt>
                <c:pt idx="6">
                  <c:v>0.4</c:v>
                </c:pt>
                <c:pt idx="7">
                  <c:v>0.5</c:v>
                </c:pt>
                <c:pt idx="8">
                  <c:v>0.2</c:v>
                </c:pt>
                <c:pt idx="9">
                  <c:v>0.3</c:v>
                </c:pt>
                <c:pt idx="10">
                  <c:v>0.2</c:v>
                </c:pt>
                <c:pt idx="11">
                  <c:v>0.2</c:v>
                </c:pt>
                <c:pt idx="12">
                  <c:v>0.3</c:v>
                </c:pt>
                <c:pt idx="13">
                  <c:v>0.3</c:v>
                </c:pt>
              </c:numCache>
            </c:numRef>
          </c:xVal>
          <c:yVal>
            <c:numRef>
              <c:f>Sheet1!$B$4:$B$17</c:f>
              <c:numCache>
                <c:formatCode>General</c:formatCode>
                <c:ptCount val="14"/>
                <c:pt idx="0">
                  <c:v>1E-4</c:v>
                </c:pt>
                <c:pt idx="1">
                  <c:v>1E-4</c:v>
                </c:pt>
                <c:pt idx="2">
                  <c:v>1E-4</c:v>
                </c:pt>
                <c:pt idx="3">
                  <c:v>1E-4</c:v>
                </c:pt>
                <c:pt idx="4">
                  <c:v>1E-3</c:v>
                </c:pt>
                <c:pt idx="5">
                  <c:v>1E-3</c:v>
                </c:pt>
                <c:pt idx="6">
                  <c:v>1E-3</c:v>
                </c:pt>
                <c:pt idx="7">
                  <c:v>1E-3</c:v>
                </c:pt>
                <c:pt idx="8">
                  <c:v>0.01</c:v>
                </c:pt>
                <c:pt idx="9">
                  <c:v>0.01</c:v>
                </c:pt>
                <c:pt idx="10">
                  <c:v>0.02</c:v>
                </c:pt>
                <c:pt idx="11">
                  <c:v>0.03</c:v>
                </c:pt>
                <c:pt idx="12">
                  <c:v>0.02</c:v>
                </c:pt>
                <c:pt idx="13">
                  <c:v>0.03</c:v>
                </c:pt>
              </c:numCache>
            </c:numRef>
          </c:yVal>
          <c:smooth val="0"/>
        </c:ser>
        <c:ser>
          <c:idx val="1"/>
          <c:order val="1"/>
          <c:spPr>
            <a:ln w="28575">
              <a:noFill/>
            </a:ln>
          </c:spPr>
          <c:xVal>
            <c:numRef>
              <c:f>Sheet1!$A$20:$A$27</c:f>
              <c:numCache>
                <c:formatCode>General</c:formatCode>
                <c:ptCount val="8"/>
                <c:pt idx="0">
                  <c:v>0.4</c:v>
                </c:pt>
                <c:pt idx="1">
                  <c:v>0.5</c:v>
                </c:pt>
                <c:pt idx="2">
                  <c:v>0.55000000000000004</c:v>
                </c:pt>
                <c:pt idx="3">
                  <c:v>0.56999999999999995</c:v>
                </c:pt>
                <c:pt idx="4">
                  <c:v>0.4</c:v>
                </c:pt>
                <c:pt idx="5">
                  <c:v>0.5</c:v>
                </c:pt>
                <c:pt idx="6">
                  <c:v>0.55000000000000004</c:v>
                </c:pt>
                <c:pt idx="7">
                  <c:v>0.56999999999999995</c:v>
                </c:pt>
              </c:numCache>
            </c:numRef>
          </c:xVal>
          <c:yVal>
            <c:numRef>
              <c:f>Sheet1!$B$20:$B$27</c:f>
              <c:numCache>
                <c:formatCode>General</c:formatCode>
                <c:ptCount val="8"/>
                <c:pt idx="0">
                  <c:v>1.4E-3</c:v>
                </c:pt>
                <c:pt idx="1">
                  <c:v>1.4E-3</c:v>
                </c:pt>
                <c:pt idx="2">
                  <c:v>1.4E-3</c:v>
                </c:pt>
                <c:pt idx="3">
                  <c:v>1.4E-3</c:v>
                </c:pt>
                <c:pt idx="4">
                  <c:v>5.0000000000000001E-4</c:v>
                </c:pt>
                <c:pt idx="5">
                  <c:v>5.0000000000000001E-4</c:v>
                </c:pt>
                <c:pt idx="6">
                  <c:v>5.0000000000000001E-4</c:v>
                </c:pt>
                <c:pt idx="7">
                  <c:v>5.0000000000000001E-4</c:v>
                </c:pt>
              </c:numCache>
            </c:numRef>
          </c:yVal>
          <c:smooth val="0"/>
        </c:ser>
        <c:ser>
          <c:idx val="3"/>
          <c:order val="2"/>
          <c:spPr>
            <a:ln w="28575">
              <a:noFill/>
            </a:ln>
          </c:spPr>
          <c:marker>
            <c:symbol val="x"/>
            <c:size val="3"/>
          </c:marker>
          <c:xVal>
            <c:numRef>
              <c:f>Sheet1!$A$42:$A$48</c:f>
              <c:numCache>
                <c:formatCode>General</c:formatCode>
                <c:ptCount val="7"/>
                <c:pt idx="0">
                  <c:v>0.56999999999999995</c:v>
                </c:pt>
                <c:pt idx="1">
                  <c:v>0.56999999999999995</c:v>
                </c:pt>
                <c:pt idx="2">
                  <c:v>0.56999999999999995</c:v>
                </c:pt>
                <c:pt idx="3">
                  <c:v>0.49</c:v>
                </c:pt>
                <c:pt idx="4">
                  <c:v>0.49</c:v>
                </c:pt>
                <c:pt idx="5">
                  <c:v>0.51</c:v>
                </c:pt>
                <c:pt idx="6">
                  <c:v>0.51</c:v>
                </c:pt>
              </c:numCache>
            </c:numRef>
          </c:xVal>
          <c:yVal>
            <c:numRef>
              <c:f>Sheet1!$B$42:$B$48</c:f>
              <c:numCache>
                <c:formatCode>General</c:formatCode>
                <c:ptCount val="7"/>
                <c:pt idx="0">
                  <c:v>11.111111111111112</c:v>
                </c:pt>
                <c:pt idx="1">
                  <c:v>55.555555555555557</c:v>
                </c:pt>
                <c:pt idx="2">
                  <c:v>111.11111111111111</c:v>
                </c:pt>
                <c:pt idx="3">
                  <c:v>66.666666666666671</c:v>
                </c:pt>
                <c:pt idx="4">
                  <c:v>155.55555555555557</c:v>
                </c:pt>
                <c:pt idx="5">
                  <c:v>22.222222222222225</c:v>
                </c:pt>
                <c:pt idx="6">
                  <c:v>77.777777777777786</c:v>
                </c:pt>
              </c:numCache>
            </c:numRef>
          </c:yVal>
          <c:smooth val="0"/>
        </c:ser>
        <c:ser>
          <c:idx val="4"/>
          <c:order val="3"/>
          <c:spPr>
            <a:ln w="28575">
              <a:noFill/>
            </a:ln>
          </c:spPr>
          <c:marker>
            <c:symbol val="star"/>
            <c:size val="2"/>
            <c:spPr>
              <a:ln>
                <a:solidFill>
                  <a:schemeClr val="bg1"/>
                </a:solidFill>
              </a:ln>
            </c:spPr>
          </c:marker>
          <c:xVal>
            <c:numRef>
              <c:f>Sheet1!$D$4:$D$13</c:f>
              <c:numCache>
                <c:formatCode>General</c:formatCode>
                <c:ptCount val="10"/>
                <c:pt idx="0">
                  <c:v>0.49</c:v>
                </c:pt>
                <c:pt idx="1">
                  <c:v>0.49</c:v>
                </c:pt>
                <c:pt idx="2">
                  <c:v>0.49</c:v>
                </c:pt>
                <c:pt idx="3">
                  <c:v>0.56100000000000005</c:v>
                </c:pt>
                <c:pt idx="4">
                  <c:v>0.56100000000000005</c:v>
                </c:pt>
                <c:pt idx="5">
                  <c:v>0.56100000000000005</c:v>
                </c:pt>
                <c:pt idx="6">
                  <c:v>0.55400000000000005</c:v>
                </c:pt>
                <c:pt idx="7">
                  <c:v>0.55400000000000005</c:v>
                </c:pt>
                <c:pt idx="8">
                  <c:v>0.56200000000000006</c:v>
                </c:pt>
                <c:pt idx="9">
                  <c:v>0.55400000000000005</c:v>
                </c:pt>
              </c:numCache>
            </c:numRef>
          </c:xVal>
          <c:yVal>
            <c:numRef>
              <c:f>Sheet1!$E$4:$E$13</c:f>
              <c:numCache>
                <c:formatCode>General</c:formatCode>
                <c:ptCount val="10"/>
                <c:pt idx="0">
                  <c:v>0.16993053571428571</c:v>
                </c:pt>
                <c:pt idx="1">
                  <c:v>0.84965267857142845</c:v>
                </c:pt>
                <c:pt idx="2">
                  <c:v>3.3986107142857138</c:v>
                </c:pt>
                <c:pt idx="3">
                  <c:v>8.4965267857142854E-2</c:v>
                </c:pt>
                <c:pt idx="4">
                  <c:v>0.33986107142857142</c:v>
                </c:pt>
                <c:pt idx="5">
                  <c:v>3.3986107142857138</c:v>
                </c:pt>
                <c:pt idx="6">
                  <c:v>0.54985227272727277</c:v>
                </c:pt>
                <c:pt idx="7">
                  <c:v>36.656818181818181</c:v>
                </c:pt>
                <c:pt idx="8">
                  <c:v>0.7331363636363637</c:v>
                </c:pt>
                <c:pt idx="9">
                  <c:v>36.656818181818181</c:v>
                </c:pt>
              </c:numCache>
            </c:numRef>
          </c:yVal>
          <c:smooth val="0"/>
        </c:ser>
        <c:ser>
          <c:idx val="5"/>
          <c:order val="4"/>
          <c:spPr>
            <a:ln w="28575">
              <a:noFill/>
            </a:ln>
          </c:spPr>
          <c:marker>
            <c:symbol val="circle"/>
            <c:size val="2"/>
            <c:spPr>
              <a:solidFill>
                <a:schemeClr val="bg1"/>
              </a:solidFill>
              <a:ln>
                <a:solidFill>
                  <a:schemeClr val="bg1"/>
                </a:solidFill>
              </a:ln>
            </c:spPr>
          </c:marker>
          <c:xVal>
            <c:numRef>
              <c:f>Sheet1!$D$16:$D$23</c:f>
              <c:numCache>
                <c:formatCode>General</c:formatCode>
                <c:ptCount val="8"/>
                <c:pt idx="0">
                  <c:v>7.6999999999999999E-2</c:v>
                </c:pt>
                <c:pt idx="1">
                  <c:v>7.6999999999999999E-2</c:v>
                </c:pt>
                <c:pt idx="2">
                  <c:v>0.154</c:v>
                </c:pt>
                <c:pt idx="3">
                  <c:v>0.154</c:v>
                </c:pt>
                <c:pt idx="4">
                  <c:v>0.4</c:v>
                </c:pt>
                <c:pt idx="5">
                  <c:v>0.4</c:v>
                </c:pt>
                <c:pt idx="6">
                  <c:v>0.64</c:v>
                </c:pt>
                <c:pt idx="7">
                  <c:v>0.64</c:v>
                </c:pt>
              </c:numCache>
            </c:numRef>
          </c:xVal>
          <c:yVal>
            <c:numRef>
              <c:f>Sheet1!$E$16:$E$23</c:f>
              <c:numCache>
                <c:formatCode>General</c:formatCode>
                <c:ptCount val="8"/>
                <c:pt idx="0">
                  <c:v>3.6</c:v>
                </c:pt>
                <c:pt idx="1">
                  <c:v>720</c:v>
                </c:pt>
                <c:pt idx="2">
                  <c:v>9</c:v>
                </c:pt>
                <c:pt idx="3">
                  <c:v>720</c:v>
                </c:pt>
                <c:pt idx="4">
                  <c:v>2.6999999999999997</c:v>
                </c:pt>
                <c:pt idx="5">
                  <c:v>630</c:v>
                </c:pt>
                <c:pt idx="6">
                  <c:v>180</c:v>
                </c:pt>
                <c:pt idx="7">
                  <c:v>450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6422912"/>
        <c:axId val="156425216"/>
      </c:scatterChart>
      <c:valAx>
        <c:axId val="15642291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800" dirty="0"/>
                  <a:t>Solid </a:t>
                </a:r>
                <a:r>
                  <a:rPr lang="en-US" sz="1800" dirty="0" smtClean="0"/>
                  <a:t>Fraction, </a:t>
                </a:r>
                <a:r>
                  <a:rPr lang="en-US" sz="1800" i="1" dirty="0" smtClean="0">
                    <a:sym typeface="Symbol"/>
                  </a:rPr>
                  <a:t></a:t>
                </a:r>
                <a:endParaRPr lang="en-US" sz="1800" i="1" dirty="0"/>
              </a:p>
            </c:rich>
          </c:tx>
          <c:layout>
            <c:manualLayout>
              <c:xMode val="edge"/>
              <c:yMode val="edge"/>
              <c:x val="0.38445216954263695"/>
              <c:y val="0.9449476863337288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en-US"/>
          </a:p>
        </c:txPr>
        <c:crossAx val="156425216"/>
        <c:crossesAt val="1.0000000000000003E-4"/>
        <c:crossBetween val="midCat"/>
      </c:valAx>
      <c:valAx>
        <c:axId val="156425216"/>
        <c:scaling>
          <c:logBase val="10"/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800" b="1" i="0" u="none" strike="noStrike" kern="1200" baseline="0">
                    <a:solidFill>
                      <a:prstClr val="black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dirty="0"/>
                  <a:t>Particle Reynolds</a:t>
                </a:r>
                <a:r>
                  <a:rPr lang="en-US" sz="1800" baseline="0" dirty="0"/>
                  <a:t> </a:t>
                </a:r>
                <a:r>
                  <a:rPr lang="en-US" sz="1800" baseline="0" dirty="0" smtClean="0"/>
                  <a:t>Number,</a:t>
                </a:r>
                <a:r>
                  <a:rPr lang="el-GR" dirty="0" smtClean="0">
                    <a:effectLst/>
                  </a:rPr>
                  <a:t> </a:t>
                </a:r>
                <a:r>
                  <a:rPr lang="el-GR" b="0" i="1" dirty="0" smtClean="0">
                    <a:effectLst/>
                  </a:rPr>
                  <a:t>ρ</a:t>
                </a:r>
                <a:r>
                  <a:rPr lang="en-US" b="0" baseline="-25000" dirty="0" smtClean="0">
                    <a:effectLst/>
                  </a:rPr>
                  <a:t>f </a:t>
                </a:r>
                <a:r>
                  <a:rPr lang="en-US" b="0" i="1" dirty="0" smtClean="0">
                    <a:effectLst/>
                  </a:rPr>
                  <a:t>d</a:t>
                </a:r>
                <a:r>
                  <a:rPr lang="en-US" b="0" baseline="30000" dirty="0" smtClean="0">
                    <a:effectLst/>
                  </a:rPr>
                  <a:t>2 </a:t>
                </a:r>
                <a:r>
                  <a:rPr lang="el-GR" b="0" dirty="0" smtClean="0">
                    <a:effectLst/>
                    <a:sym typeface="Symbol"/>
                  </a:rPr>
                  <a:t></a:t>
                </a:r>
                <a:r>
                  <a:rPr lang="en-US" b="0" dirty="0" smtClean="0">
                    <a:effectLst/>
                    <a:sym typeface="Symbol"/>
                  </a:rPr>
                  <a:t> </a:t>
                </a:r>
                <a:r>
                  <a:rPr lang="en-US" b="0" dirty="0" smtClean="0">
                    <a:effectLst/>
                  </a:rPr>
                  <a:t>/ </a:t>
                </a:r>
                <a:r>
                  <a:rPr lang="en-US" b="0" dirty="0" smtClean="0">
                    <a:effectLst/>
                    <a:sym typeface="Symbol"/>
                  </a:rPr>
                  <a:t></a:t>
                </a:r>
                <a:endParaRPr lang="en-US" b="0" dirty="0" smtClean="0">
                  <a:effectLst/>
                </a:endParaRPr>
              </a:p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800" b="1" i="0" u="none" strike="noStrike" kern="1200" baseline="0">
                    <a:solidFill>
                      <a:prstClr val="black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aseline="0" dirty="0" smtClean="0"/>
                  <a:t> </a:t>
                </a:r>
                <a:endParaRPr lang="en-US" sz="1800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en-US"/>
          </a:p>
        </c:txPr>
        <c:crossAx val="156422912"/>
        <c:crosses val="autoZero"/>
        <c:crossBetween val="midCat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458942632170979"/>
          <c:y val="1.4163445373203323E-2"/>
          <c:w val="0.81887211213982869"/>
          <c:h val="0.88415718408487087"/>
        </c:manualLayout>
      </c:layout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diamond"/>
            <c:size val="3"/>
            <c:spPr>
              <a:solidFill>
                <a:srgbClr val="0070C0"/>
              </a:solidFill>
            </c:spPr>
          </c:marker>
          <c:xVal>
            <c:numRef>
              <c:f>Sheet1!$A$4:$A$17</c:f>
              <c:numCache>
                <c:formatCode>General</c:formatCode>
                <c:ptCount val="14"/>
                <c:pt idx="0">
                  <c:v>0.2</c:v>
                </c:pt>
                <c:pt idx="1">
                  <c:v>0.3</c:v>
                </c:pt>
                <c:pt idx="2">
                  <c:v>0.4</c:v>
                </c:pt>
                <c:pt idx="3">
                  <c:v>0.5</c:v>
                </c:pt>
                <c:pt idx="4">
                  <c:v>0.2</c:v>
                </c:pt>
                <c:pt idx="5">
                  <c:v>0.3</c:v>
                </c:pt>
                <c:pt idx="6">
                  <c:v>0.4</c:v>
                </c:pt>
                <c:pt idx="7">
                  <c:v>0.5</c:v>
                </c:pt>
                <c:pt idx="8">
                  <c:v>0.2</c:v>
                </c:pt>
                <c:pt idx="9">
                  <c:v>0.3</c:v>
                </c:pt>
                <c:pt idx="10">
                  <c:v>0.2</c:v>
                </c:pt>
                <c:pt idx="11">
                  <c:v>0.2</c:v>
                </c:pt>
                <c:pt idx="12">
                  <c:v>0.3</c:v>
                </c:pt>
                <c:pt idx="13">
                  <c:v>0.3</c:v>
                </c:pt>
              </c:numCache>
            </c:numRef>
          </c:xVal>
          <c:yVal>
            <c:numRef>
              <c:f>Sheet1!$B$4:$B$17</c:f>
              <c:numCache>
                <c:formatCode>General</c:formatCode>
                <c:ptCount val="14"/>
                <c:pt idx="0">
                  <c:v>1E-4</c:v>
                </c:pt>
                <c:pt idx="1">
                  <c:v>1E-4</c:v>
                </c:pt>
                <c:pt idx="2">
                  <c:v>1E-4</c:v>
                </c:pt>
                <c:pt idx="3">
                  <c:v>1E-4</c:v>
                </c:pt>
                <c:pt idx="4">
                  <c:v>1E-3</c:v>
                </c:pt>
                <c:pt idx="5">
                  <c:v>1E-3</c:v>
                </c:pt>
                <c:pt idx="6">
                  <c:v>1E-3</c:v>
                </c:pt>
                <c:pt idx="7">
                  <c:v>1E-3</c:v>
                </c:pt>
                <c:pt idx="8">
                  <c:v>0.01</c:v>
                </c:pt>
                <c:pt idx="9">
                  <c:v>0.01</c:v>
                </c:pt>
                <c:pt idx="10">
                  <c:v>0.02</c:v>
                </c:pt>
                <c:pt idx="11">
                  <c:v>0.03</c:v>
                </c:pt>
                <c:pt idx="12">
                  <c:v>0.02</c:v>
                </c:pt>
                <c:pt idx="13">
                  <c:v>0.03</c:v>
                </c:pt>
              </c:numCache>
            </c:numRef>
          </c:yVal>
          <c:smooth val="0"/>
        </c:ser>
        <c:ser>
          <c:idx val="1"/>
          <c:order val="1"/>
          <c:spPr>
            <a:ln w="28575">
              <a:noFill/>
            </a:ln>
          </c:spPr>
          <c:xVal>
            <c:numRef>
              <c:f>Sheet1!$A$20:$A$27</c:f>
              <c:numCache>
                <c:formatCode>General</c:formatCode>
                <c:ptCount val="8"/>
                <c:pt idx="0">
                  <c:v>0.4</c:v>
                </c:pt>
                <c:pt idx="1">
                  <c:v>0.5</c:v>
                </c:pt>
                <c:pt idx="2">
                  <c:v>0.55000000000000004</c:v>
                </c:pt>
                <c:pt idx="3">
                  <c:v>0.56999999999999995</c:v>
                </c:pt>
                <c:pt idx="4">
                  <c:v>0.4</c:v>
                </c:pt>
                <c:pt idx="5">
                  <c:v>0.5</c:v>
                </c:pt>
                <c:pt idx="6">
                  <c:v>0.55000000000000004</c:v>
                </c:pt>
                <c:pt idx="7">
                  <c:v>0.56999999999999995</c:v>
                </c:pt>
              </c:numCache>
            </c:numRef>
          </c:xVal>
          <c:yVal>
            <c:numRef>
              <c:f>Sheet1!$B$20:$B$27</c:f>
              <c:numCache>
                <c:formatCode>General</c:formatCode>
                <c:ptCount val="8"/>
                <c:pt idx="0">
                  <c:v>1.4E-3</c:v>
                </c:pt>
                <c:pt idx="1">
                  <c:v>1.4E-3</c:v>
                </c:pt>
                <c:pt idx="2">
                  <c:v>1.4E-3</c:v>
                </c:pt>
                <c:pt idx="3">
                  <c:v>1.4E-3</c:v>
                </c:pt>
                <c:pt idx="4">
                  <c:v>5.0000000000000001E-4</c:v>
                </c:pt>
                <c:pt idx="5">
                  <c:v>5.0000000000000001E-4</c:v>
                </c:pt>
                <c:pt idx="6">
                  <c:v>5.0000000000000001E-4</c:v>
                </c:pt>
                <c:pt idx="7">
                  <c:v>5.0000000000000001E-4</c:v>
                </c:pt>
              </c:numCache>
            </c:numRef>
          </c:yVal>
          <c:smooth val="0"/>
        </c:ser>
        <c:ser>
          <c:idx val="3"/>
          <c:order val="2"/>
          <c:spPr>
            <a:ln w="28575">
              <a:noFill/>
            </a:ln>
          </c:spPr>
          <c:marker>
            <c:symbol val="x"/>
            <c:size val="3"/>
          </c:marker>
          <c:xVal>
            <c:numRef>
              <c:f>Sheet1!$A$42:$A$48</c:f>
              <c:numCache>
                <c:formatCode>General</c:formatCode>
                <c:ptCount val="7"/>
                <c:pt idx="0">
                  <c:v>0.56999999999999995</c:v>
                </c:pt>
                <c:pt idx="1">
                  <c:v>0.56999999999999995</c:v>
                </c:pt>
                <c:pt idx="2">
                  <c:v>0.56999999999999995</c:v>
                </c:pt>
                <c:pt idx="3">
                  <c:v>0.49</c:v>
                </c:pt>
                <c:pt idx="4">
                  <c:v>0.49</c:v>
                </c:pt>
                <c:pt idx="5">
                  <c:v>0.51</c:v>
                </c:pt>
                <c:pt idx="6">
                  <c:v>0.51</c:v>
                </c:pt>
              </c:numCache>
            </c:numRef>
          </c:xVal>
          <c:yVal>
            <c:numRef>
              <c:f>Sheet1!$B$42:$B$48</c:f>
              <c:numCache>
                <c:formatCode>General</c:formatCode>
                <c:ptCount val="7"/>
                <c:pt idx="0">
                  <c:v>11.111111111111112</c:v>
                </c:pt>
                <c:pt idx="1">
                  <c:v>55.555555555555557</c:v>
                </c:pt>
                <c:pt idx="2">
                  <c:v>111.11111111111111</c:v>
                </c:pt>
                <c:pt idx="3">
                  <c:v>66.666666666666671</c:v>
                </c:pt>
                <c:pt idx="4">
                  <c:v>155.55555555555557</c:v>
                </c:pt>
                <c:pt idx="5">
                  <c:v>22.222222222222225</c:v>
                </c:pt>
                <c:pt idx="6">
                  <c:v>77.777777777777786</c:v>
                </c:pt>
              </c:numCache>
            </c:numRef>
          </c:yVal>
          <c:smooth val="0"/>
        </c:ser>
        <c:ser>
          <c:idx val="4"/>
          <c:order val="3"/>
          <c:spPr>
            <a:ln w="28575">
              <a:noFill/>
            </a:ln>
          </c:spPr>
          <c:marker>
            <c:symbol val="star"/>
            <c:size val="2"/>
            <c:spPr>
              <a:ln>
                <a:solidFill>
                  <a:schemeClr val="bg1"/>
                </a:solidFill>
              </a:ln>
            </c:spPr>
          </c:marker>
          <c:xVal>
            <c:numRef>
              <c:f>Sheet1!$D$4:$D$13</c:f>
              <c:numCache>
                <c:formatCode>General</c:formatCode>
                <c:ptCount val="10"/>
                <c:pt idx="0">
                  <c:v>0.49</c:v>
                </c:pt>
                <c:pt idx="1">
                  <c:v>0.49</c:v>
                </c:pt>
                <c:pt idx="2">
                  <c:v>0.49</c:v>
                </c:pt>
                <c:pt idx="3">
                  <c:v>0.56100000000000005</c:v>
                </c:pt>
                <c:pt idx="4">
                  <c:v>0.56100000000000005</c:v>
                </c:pt>
                <c:pt idx="5">
                  <c:v>0.56100000000000005</c:v>
                </c:pt>
                <c:pt idx="6">
                  <c:v>0.55400000000000005</c:v>
                </c:pt>
                <c:pt idx="7">
                  <c:v>0.55400000000000005</c:v>
                </c:pt>
                <c:pt idx="8">
                  <c:v>0.56200000000000006</c:v>
                </c:pt>
                <c:pt idx="9">
                  <c:v>0.55400000000000005</c:v>
                </c:pt>
              </c:numCache>
            </c:numRef>
          </c:xVal>
          <c:yVal>
            <c:numRef>
              <c:f>Sheet1!$E$4:$E$13</c:f>
              <c:numCache>
                <c:formatCode>General</c:formatCode>
                <c:ptCount val="10"/>
                <c:pt idx="0">
                  <c:v>0.16993053571428571</c:v>
                </c:pt>
                <c:pt idx="1">
                  <c:v>0.84965267857142845</c:v>
                </c:pt>
                <c:pt idx="2">
                  <c:v>3.3986107142857138</c:v>
                </c:pt>
                <c:pt idx="3">
                  <c:v>8.4965267857142854E-2</c:v>
                </c:pt>
                <c:pt idx="4">
                  <c:v>0.33986107142857142</c:v>
                </c:pt>
                <c:pt idx="5">
                  <c:v>3.3986107142857138</c:v>
                </c:pt>
                <c:pt idx="6">
                  <c:v>0.54985227272727277</c:v>
                </c:pt>
                <c:pt idx="7">
                  <c:v>36.656818181818181</c:v>
                </c:pt>
                <c:pt idx="8">
                  <c:v>0.7331363636363637</c:v>
                </c:pt>
                <c:pt idx="9">
                  <c:v>36.656818181818181</c:v>
                </c:pt>
              </c:numCache>
            </c:numRef>
          </c:yVal>
          <c:smooth val="0"/>
        </c:ser>
        <c:ser>
          <c:idx val="5"/>
          <c:order val="4"/>
          <c:spPr>
            <a:ln w="28575">
              <a:noFill/>
            </a:ln>
          </c:spPr>
          <c:marker>
            <c:symbol val="circle"/>
            <c:size val="2"/>
            <c:spPr>
              <a:solidFill>
                <a:schemeClr val="bg1"/>
              </a:solidFill>
              <a:ln>
                <a:solidFill>
                  <a:schemeClr val="bg1"/>
                </a:solidFill>
              </a:ln>
            </c:spPr>
          </c:marker>
          <c:xVal>
            <c:numRef>
              <c:f>Sheet1!$D$16:$D$23</c:f>
              <c:numCache>
                <c:formatCode>General</c:formatCode>
                <c:ptCount val="8"/>
                <c:pt idx="0">
                  <c:v>7.6999999999999999E-2</c:v>
                </c:pt>
                <c:pt idx="1">
                  <c:v>7.6999999999999999E-2</c:v>
                </c:pt>
                <c:pt idx="2">
                  <c:v>0.154</c:v>
                </c:pt>
                <c:pt idx="3">
                  <c:v>0.154</c:v>
                </c:pt>
                <c:pt idx="4">
                  <c:v>0.4</c:v>
                </c:pt>
                <c:pt idx="5">
                  <c:v>0.4</c:v>
                </c:pt>
                <c:pt idx="6">
                  <c:v>0.64</c:v>
                </c:pt>
                <c:pt idx="7">
                  <c:v>0.64</c:v>
                </c:pt>
              </c:numCache>
            </c:numRef>
          </c:xVal>
          <c:yVal>
            <c:numRef>
              <c:f>Sheet1!$E$16:$E$23</c:f>
              <c:numCache>
                <c:formatCode>General</c:formatCode>
                <c:ptCount val="8"/>
                <c:pt idx="0">
                  <c:v>3.6</c:v>
                </c:pt>
                <c:pt idx="1">
                  <c:v>720</c:v>
                </c:pt>
                <c:pt idx="2">
                  <c:v>9</c:v>
                </c:pt>
                <c:pt idx="3">
                  <c:v>720</c:v>
                </c:pt>
                <c:pt idx="4">
                  <c:v>2.6999999999999997</c:v>
                </c:pt>
                <c:pt idx="5">
                  <c:v>630</c:v>
                </c:pt>
                <c:pt idx="6">
                  <c:v>180</c:v>
                </c:pt>
                <c:pt idx="7">
                  <c:v>450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6316032"/>
        <c:axId val="156318336"/>
      </c:scatterChart>
      <c:valAx>
        <c:axId val="15631603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800" dirty="0"/>
                  <a:t>Solid </a:t>
                </a:r>
                <a:r>
                  <a:rPr lang="en-US" sz="1800" dirty="0" smtClean="0"/>
                  <a:t>Fraction, </a:t>
                </a:r>
                <a:r>
                  <a:rPr lang="en-US" sz="1800" i="1" dirty="0" smtClean="0">
                    <a:sym typeface="Symbol"/>
                  </a:rPr>
                  <a:t></a:t>
                </a:r>
                <a:endParaRPr lang="en-US" sz="1800" i="1" dirty="0"/>
              </a:p>
            </c:rich>
          </c:tx>
          <c:layout>
            <c:manualLayout>
              <c:xMode val="edge"/>
              <c:yMode val="edge"/>
              <c:x val="0.38445216954263695"/>
              <c:y val="0.9449476863337288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en-US"/>
          </a:p>
        </c:txPr>
        <c:crossAx val="156318336"/>
        <c:crossesAt val="1.0000000000000003E-4"/>
        <c:crossBetween val="midCat"/>
      </c:valAx>
      <c:valAx>
        <c:axId val="156318336"/>
        <c:scaling>
          <c:logBase val="10"/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800" b="1" i="0" u="none" strike="noStrike" kern="1200" baseline="0">
                    <a:solidFill>
                      <a:prstClr val="black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dirty="0"/>
                  <a:t>Particle Reynolds</a:t>
                </a:r>
                <a:r>
                  <a:rPr lang="en-US" sz="1800" baseline="0" dirty="0"/>
                  <a:t> </a:t>
                </a:r>
                <a:r>
                  <a:rPr lang="en-US" sz="1800" baseline="0" dirty="0" smtClean="0"/>
                  <a:t>Number,</a:t>
                </a:r>
                <a:r>
                  <a:rPr lang="el-GR" dirty="0" smtClean="0">
                    <a:effectLst/>
                  </a:rPr>
                  <a:t> </a:t>
                </a:r>
                <a:r>
                  <a:rPr lang="el-GR" b="0" i="1" dirty="0" smtClean="0">
                    <a:effectLst/>
                  </a:rPr>
                  <a:t>ρ</a:t>
                </a:r>
                <a:r>
                  <a:rPr lang="en-US" b="0" baseline="-25000" dirty="0" smtClean="0">
                    <a:effectLst/>
                  </a:rPr>
                  <a:t>f </a:t>
                </a:r>
                <a:r>
                  <a:rPr lang="en-US" b="0" i="1" dirty="0" smtClean="0">
                    <a:effectLst/>
                  </a:rPr>
                  <a:t>d</a:t>
                </a:r>
                <a:r>
                  <a:rPr lang="en-US" b="0" baseline="30000" dirty="0" smtClean="0">
                    <a:effectLst/>
                  </a:rPr>
                  <a:t>2 </a:t>
                </a:r>
                <a:r>
                  <a:rPr lang="el-GR" b="0" dirty="0" smtClean="0">
                    <a:effectLst/>
                    <a:sym typeface="Symbol"/>
                  </a:rPr>
                  <a:t></a:t>
                </a:r>
                <a:r>
                  <a:rPr lang="en-US" b="0" dirty="0" smtClean="0">
                    <a:effectLst/>
                    <a:sym typeface="Symbol"/>
                  </a:rPr>
                  <a:t> </a:t>
                </a:r>
                <a:r>
                  <a:rPr lang="en-US" b="0" dirty="0" smtClean="0">
                    <a:effectLst/>
                  </a:rPr>
                  <a:t>/ </a:t>
                </a:r>
                <a:r>
                  <a:rPr lang="en-US" b="0" dirty="0" smtClean="0">
                    <a:effectLst/>
                    <a:sym typeface="Symbol"/>
                  </a:rPr>
                  <a:t></a:t>
                </a:r>
                <a:endParaRPr lang="en-US" b="0" dirty="0" smtClean="0">
                  <a:effectLst/>
                </a:endParaRPr>
              </a:p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800" b="1" i="0" u="none" strike="noStrike" kern="1200" baseline="0">
                    <a:solidFill>
                      <a:prstClr val="black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aseline="0" dirty="0" smtClean="0"/>
                  <a:t> </a:t>
                </a:r>
                <a:endParaRPr lang="en-US" sz="1800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en-US"/>
          </a:p>
        </c:txPr>
        <c:crossAx val="156316032"/>
        <c:crosses val="autoZero"/>
        <c:crossBetween val="midCat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395898683396283"/>
          <c:y val="3.5448657998209995E-2"/>
          <c:w val="0.74595373749013094"/>
          <c:h val="0.81686075160145211"/>
        </c:manualLayout>
      </c:layout>
      <c:scatterChart>
        <c:scatterStyle val="lineMarker"/>
        <c:varyColors val="0"/>
        <c:ser>
          <c:idx val="0"/>
          <c:order val="0"/>
          <c:tx>
            <c:v>Re=0.04</c:v>
          </c:tx>
          <c:spPr>
            <a:ln w="28575">
              <a:noFill/>
            </a:ln>
          </c:spPr>
          <c:marker>
            <c:spPr>
              <a:noFill/>
            </c:spPr>
          </c:marker>
          <c:xVal>
            <c:numRef>
              <c:f>('just other data'!$A$13:$A$16,'just other data'!$A$65)</c:f>
              <c:numCache>
                <c:formatCode>General</c:formatCode>
                <c:ptCount val="5"/>
                <c:pt idx="0">
                  <c:v>0.05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0.42499999999999999</c:v>
                </c:pt>
              </c:numCache>
            </c:numRef>
          </c:xVal>
          <c:yVal>
            <c:numRef>
              <c:f>('just other data'!$B$13:$B$16,'just other data'!$B$65)</c:f>
              <c:numCache>
                <c:formatCode>General</c:formatCode>
                <c:ptCount val="5"/>
                <c:pt idx="0">
                  <c:v>1.143</c:v>
                </c:pt>
                <c:pt idx="1">
                  <c:v>1.3540000000000001</c:v>
                </c:pt>
                <c:pt idx="2">
                  <c:v>2.1677</c:v>
                </c:pt>
                <c:pt idx="3">
                  <c:v>4.1870000000000003</c:v>
                </c:pt>
                <c:pt idx="4">
                  <c:v>6.9306983380428306</c:v>
                </c:pt>
              </c:numCache>
            </c:numRef>
          </c:yVal>
          <c:smooth val="0"/>
        </c:ser>
        <c:ser>
          <c:idx val="1"/>
          <c:order val="1"/>
          <c:tx>
            <c:v>Re=0.4</c:v>
          </c:tx>
          <c:spPr>
            <a:ln w="28575">
              <a:noFill/>
            </a:ln>
          </c:spPr>
          <c:marker>
            <c:symbol val="plus"/>
            <c:size val="7"/>
            <c:spPr>
              <a:ln>
                <a:solidFill>
                  <a:srgbClr val="0070C0"/>
                </a:solidFill>
              </a:ln>
            </c:spPr>
          </c:marker>
          <c:xVal>
            <c:numRef>
              <c:f>('just other data'!$A$13:$A$16,'just other data'!$A$65)</c:f>
              <c:numCache>
                <c:formatCode>General</c:formatCode>
                <c:ptCount val="5"/>
                <c:pt idx="0">
                  <c:v>0.05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0.42499999999999999</c:v>
                </c:pt>
              </c:numCache>
            </c:numRef>
          </c:xVal>
          <c:yVal>
            <c:numRef>
              <c:f>'just other data'!$C$13:$C$16</c:f>
              <c:numCache>
                <c:formatCode>General</c:formatCode>
                <c:ptCount val="4"/>
                <c:pt idx="0">
                  <c:v>1.1415999999999999</c:v>
                </c:pt>
                <c:pt idx="1">
                  <c:v>1.361</c:v>
                </c:pt>
                <c:pt idx="2">
                  <c:v>2.1379999999999999</c:v>
                </c:pt>
                <c:pt idx="3">
                  <c:v>3.9661</c:v>
                </c:pt>
              </c:numCache>
            </c:numRef>
          </c:yVal>
          <c:smooth val="0"/>
        </c:ser>
        <c:ser>
          <c:idx val="2"/>
          <c:order val="2"/>
          <c:tx>
            <c:v>Re=2</c:v>
          </c:tx>
          <c:spPr>
            <a:ln w="28575">
              <a:noFill/>
            </a:ln>
          </c:spPr>
          <c:marker>
            <c:spPr>
              <a:noFill/>
              <a:ln>
                <a:solidFill>
                  <a:srgbClr val="0070C0"/>
                </a:solidFill>
              </a:ln>
            </c:spPr>
          </c:marker>
          <c:xVal>
            <c:numRef>
              <c:f>'just other data'!$A$13:$A$16</c:f>
              <c:numCache>
                <c:formatCode>General</c:formatCode>
                <c:ptCount val="4"/>
                <c:pt idx="0">
                  <c:v>0.05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</c:numCache>
            </c:numRef>
          </c:xVal>
          <c:yVal>
            <c:numRef>
              <c:f>'just other data'!$D$13:$D$16</c:f>
              <c:numCache>
                <c:formatCode>General</c:formatCode>
                <c:ptCount val="4"/>
                <c:pt idx="0">
                  <c:v>1.1675</c:v>
                </c:pt>
                <c:pt idx="1">
                  <c:v>1.341</c:v>
                </c:pt>
                <c:pt idx="2">
                  <c:v>2.0907</c:v>
                </c:pt>
                <c:pt idx="3">
                  <c:v>4.3849999999999998</c:v>
                </c:pt>
              </c:numCache>
            </c:numRef>
          </c:yVal>
          <c:smooth val="0"/>
        </c:ser>
        <c:ser>
          <c:idx val="3"/>
          <c:order val="3"/>
          <c:tx>
            <c:v>Re=4</c:v>
          </c:tx>
          <c:spPr>
            <a:ln w="28575">
              <a:noFill/>
            </a:ln>
          </c:spPr>
          <c:marker>
            <c:symbol val="circle"/>
            <c:size val="7"/>
            <c:spPr>
              <a:noFill/>
              <a:ln>
                <a:solidFill>
                  <a:srgbClr val="0070C0"/>
                </a:solidFill>
              </a:ln>
            </c:spPr>
          </c:marker>
          <c:xVal>
            <c:numRef>
              <c:f>'just other data'!$A$13:$A$16</c:f>
              <c:numCache>
                <c:formatCode>General</c:formatCode>
                <c:ptCount val="4"/>
                <c:pt idx="0">
                  <c:v>0.05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</c:numCache>
            </c:numRef>
          </c:xVal>
          <c:yVal>
            <c:numRef>
              <c:f>'just other data'!$E$13:$E$16</c:f>
              <c:numCache>
                <c:formatCode>General</c:formatCode>
                <c:ptCount val="4"/>
                <c:pt idx="0">
                  <c:v>1.157</c:v>
                </c:pt>
                <c:pt idx="1">
                  <c:v>1.36791</c:v>
                </c:pt>
                <c:pt idx="2">
                  <c:v>2.1080000000000001</c:v>
                </c:pt>
                <c:pt idx="3">
                  <c:v>4.5670000000000002</c:v>
                </c:pt>
              </c:numCache>
            </c:numRef>
          </c:yVal>
          <c:smooth val="0"/>
        </c:ser>
        <c:ser>
          <c:idx val="4"/>
          <c:order val="4"/>
          <c:tx>
            <c:v>Re=8</c:v>
          </c:tx>
          <c:spPr>
            <a:ln w="28575">
              <a:noFill/>
            </a:ln>
          </c:spPr>
          <c:marker>
            <c:spPr>
              <a:ln>
                <a:solidFill>
                  <a:srgbClr val="0070C0"/>
                </a:solidFill>
              </a:ln>
            </c:spPr>
          </c:marker>
          <c:xVal>
            <c:numRef>
              <c:f>'just other data'!$A$13:$A$16</c:f>
              <c:numCache>
                <c:formatCode>General</c:formatCode>
                <c:ptCount val="4"/>
                <c:pt idx="0">
                  <c:v>0.05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</c:numCache>
            </c:numRef>
          </c:xVal>
          <c:yVal>
            <c:numRef>
              <c:f>'just other data'!$F$13:$F$16</c:f>
              <c:numCache>
                <c:formatCode>General</c:formatCode>
                <c:ptCount val="4"/>
                <c:pt idx="0">
                  <c:v>1.1659999999999999</c:v>
                </c:pt>
                <c:pt idx="1">
                  <c:v>1.3855</c:v>
                </c:pt>
                <c:pt idx="2">
                  <c:v>2.2446999999999999</c:v>
                </c:pt>
                <c:pt idx="3">
                  <c:v>4.8772000000000002</c:v>
                </c:pt>
              </c:numCache>
            </c:numRef>
          </c:yVal>
          <c:smooth val="0"/>
        </c:ser>
        <c:ser>
          <c:idx val="5"/>
          <c:order val="5"/>
          <c:tx>
            <c:v>Re=16</c:v>
          </c:tx>
          <c:spPr>
            <a:ln w="28575">
              <a:noFill/>
            </a:ln>
          </c:spPr>
          <c:marker>
            <c:symbol val="square"/>
            <c:size val="7"/>
            <c:spPr>
              <a:noFill/>
              <a:ln>
                <a:solidFill>
                  <a:srgbClr val="0070C0"/>
                </a:solidFill>
              </a:ln>
            </c:spPr>
          </c:marker>
          <c:xVal>
            <c:numRef>
              <c:f>'just other data'!$A$13:$A$16</c:f>
              <c:numCache>
                <c:formatCode>General</c:formatCode>
                <c:ptCount val="4"/>
                <c:pt idx="0">
                  <c:v>0.05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</c:numCache>
            </c:numRef>
          </c:xVal>
          <c:yVal>
            <c:numRef>
              <c:f>'just other data'!$G$13:$G$16</c:f>
              <c:numCache>
                <c:formatCode>General</c:formatCode>
                <c:ptCount val="4"/>
                <c:pt idx="0">
                  <c:v>1.2290000000000001</c:v>
                </c:pt>
                <c:pt idx="1">
                  <c:v>1.4488000000000001</c:v>
                </c:pt>
                <c:pt idx="2">
                  <c:v>2.5640000000000001</c:v>
                </c:pt>
                <c:pt idx="3">
                  <c:v>5.26</c:v>
                </c:pt>
              </c:numCache>
            </c:numRef>
          </c:yVal>
          <c:smooth val="0"/>
        </c:ser>
        <c:ser>
          <c:idx val="8"/>
          <c:order val="6"/>
          <c:spPr>
            <a:ln w="28575">
              <a:noFill/>
            </a:ln>
          </c:spPr>
          <c:marker>
            <c:symbol val="triangle"/>
            <c:size val="7"/>
            <c:spPr>
              <a:noFill/>
              <a:ln>
                <a:solidFill>
                  <a:srgbClr val="FF0000"/>
                </a:solidFill>
              </a:ln>
            </c:spPr>
          </c:marker>
          <c:xVal>
            <c:numRef>
              <c:f>'just other data'!$A$28:$A$30</c:f>
              <c:numCache>
                <c:formatCode>General</c:formatCode>
                <c:ptCount val="3"/>
                <c:pt idx="0">
                  <c:v>0.2</c:v>
                </c:pt>
                <c:pt idx="1">
                  <c:v>0.3</c:v>
                </c:pt>
                <c:pt idx="2">
                  <c:v>0.4</c:v>
                </c:pt>
              </c:numCache>
            </c:numRef>
          </c:xVal>
          <c:yVal>
            <c:numRef>
              <c:f>'just other data'!$D$28:$D$30</c:f>
              <c:numCache>
                <c:formatCode>General</c:formatCode>
                <c:ptCount val="3"/>
                <c:pt idx="0">
                  <c:v>1.96</c:v>
                </c:pt>
                <c:pt idx="1">
                  <c:v>3.19</c:v>
                </c:pt>
                <c:pt idx="2">
                  <c:v>6.1</c:v>
                </c:pt>
              </c:numCache>
            </c:numRef>
          </c:yVal>
          <c:smooth val="0"/>
        </c:ser>
        <c:ser>
          <c:idx val="9"/>
          <c:order val="7"/>
          <c:spPr>
            <a:ln w="28575">
              <a:noFill/>
            </a:ln>
          </c:spPr>
          <c:marker>
            <c:symbol val="circle"/>
            <c:size val="7"/>
            <c:spPr>
              <a:noFill/>
              <a:ln>
                <a:solidFill>
                  <a:srgbClr val="FF0000"/>
                </a:solidFill>
              </a:ln>
            </c:spPr>
          </c:marker>
          <c:xVal>
            <c:numRef>
              <c:f>'just other data'!$A$28:$A$30</c:f>
              <c:numCache>
                <c:formatCode>General</c:formatCode>
                <c:ptCount val="3"/>
                <c:pt idx="0">
                  <c:v>0.2</c:v>
                </c:pt>
                <c:pt idx="1">
                  <c:v>0.3</c:v>
                </c:pt>
                <c:pt idx="2">
                  <c:v>0.4</c:v>
                </c:pt>
              </c:numCache>
            </c:numRef>
          </c:xVal>
          <c:yVal>
            <c:numRef>
              <c:f>'just other data'!$E$28:$E$30</c:f>
              <c:numCache>
                <c:formatCode>General</c:formatCode>
                <c:ptCount val="3"/>
                <c:pt idx="0">
                  <c:v>2</c:v>
                </c:pt>
                <c:pt idx="1">
                  <c:v>3.28</c:v>
                </c:pt>
                <c:pt idx="2">
                  <c:v>6.44</c:v>
                </c:pt>
              </c:numCache>
            </c:numRef>
          </c:yVal>
          <c:smooth val="0"/>
        </c:ser>
        <c:ser>
          <c:idx val="10"/>
          <c:order val="8"/>
          <c:spPr>
            <a:ln w="28575">
              <a:noFill/>
            </a:ln>
          </c:spPr>
          <c:marker>
            <c:symbol val="star"/>
            <c:size val="7"/>
            <c:spPr>
              <a:noFill/>
              <a:ln>
                <a:solidFill>
                  <a:srgbClr val="FF0000"/>
                </a:solidFill>
              </a:ln>
            </c:spPr>
          </c:marker>
          <c:xVal>
            <c:numRef>
              <c:f>'just other data'!$A$28:$A$30</c:f>
              <c:numCache>
                <c:formatCode>General</c:formatCode>
                <c:ptCount val="3"/>
                <c:pt idx="0">
                  <c:v>0.2</c:v>
                </c:pt>
                <c:pt idx="1">
                  <c:v>0.3</c:v>
                </c:pt>
                <c:pt idx="2">
                  <c:v>0.4</c:v>
                </c:pt>
              </c:numCache>
            </c:numRef>
          </c:xVal>
          <c:yVal>
            <c:numRef>
              <c:f>'just other data'!$F$28:$F$30</c:f>
              <c:numCache>
                <c:formatCode>General</c:formatCode>
                <c:ptCount val="3"/>
                <c:pt idx="0">
                  <c:v>2.08</c:v>
                </c:pt>
                <c:pt idx="1">
                  <c:v>3.55</c:v>
                </c:pt>
                <c:pt idx="2">
                  <c:v>7.2</c:v>
                </c:pt>
              </c:numCache>
            </c:numRef>
          </c:yVal>
          <c:smooth val="0"/>
        </c:ser>
        <c:ser>
          <c:idx val="7"/>
          <c:order val="9"/>
          <c:spPr>
            <a:ln w="28575">
              <a:noFill/>
            </a:ln>
          </c:spPr>
          <c:marker>
            <c:symbol val="diamond"/>
            <c:size val="7"/>
            <c:spPr>
              <a:noFill/>
              <a:ln>
                <a:solidFill>
                  <a:srgbClr val="FF0000"/>
                </a:solidFill>
              </a:ln>
            </c:spPr>
          </c:marker>
          <c:xVal>
            <c:numRef>
              <c:f>'just other data'!$A$28:$A$30</c:f>
              <c:numCache>
                <c:formatCode>General</c:formatCode>
                <c:ptCount val="3"/>
                <c:pt idx="0">
                  <c:v>0.2</c:v>
                </c:pt>
                <c:pt idx="1">
                  <c:v>0.3</c:v>
                </c:pt>
                <c:pt idx="2">
                  <c:v>0.4</c:v>
                </c:pt>
              </c:numCache>
            </c:numRef>
          </c:xVal>
          <c:yVal>
            <c:numRef>
              <c:f>'just other data'!$C$28:$C$30</c:f>
              <c:numCache>
                <c:formatCode>General</c:formatCode>
                <c:ptCount val="3"/>
                <c:pt idx="0">
                  <c:v>1.93</c:v>
                </c:pt>
                <c:pt idx="1">
                  <c:v>3.11</c:v>
                </c:pt>
                <c:pt idx="2">
                  <c:v>5.79</c:v>
                </c:pt>
              </c:numCache>
            </c:numRef>
          </c:yVal>
          <c:smooth val="0"/>
        </c:ser>
        <c:ser>
          <c:idx val="6"/>
          <c:order val="10"/>
          <c:spPr>
            <a:ln w="28575">
              <a:noFill/>
            </a:ln>
          </c:spPr>
          <c:marker>
            <c:symbol val="none"/>
          </c:marker>
          <c:xVal>
            <c:numRef>
              <c:f>('just other data'!$A$41:$A$44,'just other data'!$A$65)</c:f>
              <c:numCache>
                <c:formatCode>General</c:formatCode>
                <c:ptCount val="5"/>
                <c:pt idx="0">
                  <c:v>0.105</c:v>
                </c:pt>
                <c:pt idx="1">
                  <c:v>0.20899999999999999</c:v>
                </c:pt>
                <c:pt idx="2">
                  <c:v>0.26</c:v>
                </c:pt>
                <c:pt idx="3">
                  <c:v>0.313</c:v>
                </c:pt>
                <c:pt idx="4">
                  <c:v>0.42499999999999999</c:v>
                </c:pt>
              </c:numCache>
            </c:numRef>
          </c:xVal>
          <c:yVal>
            <c:numRef>
              <c:f>('just other data'!$B$41:$B$44,'just other data'!$B$65)</c:f>
              <c:numCache>
                <c:formatCode>General</c:formatCode>
                <c:ptCount val="5"/>
                <c:pt idx="0">
                  <c:v>1.381</c:v>
                </c:pt>
                <c:pt idx="1">
                  <c:v>2.4304999999999999</c:v>
                </c:pt>
                <c:pt idx="2">
                  <c:v>3.3708999999999998</c:v>
                </c:pt>
                <c:pt idx="3">
                  <c:v>4.4690000000000003</c:v>
                </c:pt>
                <c:pt idx="4">
                  <c:v>6.9306983380428306</c:v>
                </c:pt>
              </c:numCache>
            </c:numRef>
          </c:yVal>
          <c:smooth val="0"/>
        </c:ser>
        <c:ser>
          <c:idx val="11"/>
          <c:order val="11"/>
          <c:spPr>
            <a:ln w="28575">
              <a:noFill/>
            </a:ln>
          </c:spPr>
          <c:marker>
            <c:symbol val="circle"/>
            <c:size val="7"/>
            <c:spPr>
              <a:noFill/>
              <a:ln>
                <a:solidFill>
                  <a:srgbClr val="00B050"/>
                </a:solidFill>
              </a:ln>
            </c:spPr>
          </c:marker>
          <c:xVal>
            <c:numRef>
              <c:f>'just other data'!$A$41:$A$44</c:f>
              <c:numCache>
                <c:formatCode>General</c:formatCode>
                <c:ptCount val="4"/>
                <c:pt idx="0">
                  <c:v>0.105</c:v>
                </c:pt>
                <c:pt idx="1">
                  <c:v>0.20899999999999999</c:v>
                </c:pt>
                <c:pt idx="2">
                  <c:v>0.26</c:v>
                </c:pt>
                <c:pt idx="3">
                  <c:v>0.313</c:v>
                </c:pt>
              </c:numCache>
            </c:numRef>
          </c:xVal>
          <c:yVal>
            <c:numRef>
              <c:f>'just other data'!$C$41:$C$44</c:f>
              <c:numCache>
                <c:formatCode>General</c:formatCode>
                <c:ptCount val="4"/>
                <c:pt idx="0">
                  <c:v>1.3949</c:v>
                </c:pt>
                <c:pt idx="1">
                  <c:v>2.5219999999999998</c:v>
                </c:pt>
                <c:pt idx="2">
                  <c:v>3.5419999999999998</c:v>
                </c:pt>
                <c:pt idx="3">
                  <c:v>4.9179000000000004</c:v>
                </c:pt>
              </c:numCache>
            </c:numRef>
          </c:yVal>
          <c:smooth val="0"/>
        </c:ser>
        <c:ser>
          <c:idx val="12"/>
          <c:order val="12"/>
          <c:tx>
            <c:v>Re=20</c:v>
          </c:tx>
          <c:spPr>
            <a:ln w="28575">
              <a:noFill/>
            </a:ln>
          </c:spPr>
          <c:marker>
            <c:spPr>
              <a:ln>
                <a:solidFill>
                  <a:srgbClr val="00B050"/>
                </a:solidFill>
              </a:ln>
            </c:spPr>
          </c:marker>
          <c:xVal>
            <c:numRef>
              <c:f>'just other data'!$A$41:$A$44</c:f>
              <c:numCache>
                <c:formatCode>General</c:formatCode>
                <c:ptCount val="4"/>
                <c:pt idx="0">
                  <c:v>0.105</c:v>
                </c:pt>
                <c:pt idx="1">
                  <c:v>0.20899999999999999</c:v>
                </c:pt>
                <c:pt idx="2">
                  <c:v>0.26</c:v>
                </c:pt>
                <c:pt idx="3">
                  <c:v>0.313</c:v>
                </c:pt>
              </c:numCache>
            </c:numRef>
          </c:xVal>
          <c:yVal>
            <c:numRef>
              <c:f>'just other data'!$D$41:$D$44</c:f>
              <c:numCache>
                <c:formatCode>General</c:formatCode>
                <c:ptCount val="4"/>
                <c:pt idx="0">
                  <c:v>1.5920000000000001</c:v>
                </c:pt>
                <c:pt idx="1">
                  <c:v>3.0508999999999999</c:v>
                </c:pt>
                <c:pt idx="2">
                  <c:v>4.4005999999999998</c:v>
                </c:pt>
                <c:pt idx="3">
                  <c:v>5.5781000000000001</c:v>
                </c:pt>
              </c:numCache>
            </c:numRef>
          </c:yVal>
          <c:smooth val="0"/>
        </c:ser>
        <c:ser>
          <c:idx val="13"/>
          <c:order val="13"/>
          <c:tx>
            <c:v>Re=40</c:v>
          </c:tx>
          <c:spPr>
            <a:ln w="28575">
              <a:noFill/>
            </a:ln>
          </c:spPr>
          <c:marker>
            <c:symbol val="diamond"/>
            <c:size val="7"/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</c:spPr>
          </c:marker>
          <c:xVal>
            <c:numRef>
              <c:f>'just other data'!$A$41:$A$44</c:f>
              <c:numCache>
                <c:formatCode>General</c:formatCode>
                <c:ptCount val="4"/>
                <c:pt idx="0">
                  <c:v>0.105</c:v>
                </c:pt>
                <c:pt idx="1">
                  <c:v>0.20899999999999999</c:v>
                </c:pt>
                <c:pt idx="2">
                  <c:v>0.26</c:v>
                </c:pt>
                <c:pt idx="3">
                  <c:v>0.313</c:v>
                </c:pt>
              </c:numCache>
            </c:numRef>
          </c:xVal>
          <c:yVal>
            <c:numRef>
              <c:f>'just other data'!$E$41:$E$44</c:f>
              <c:numCache>
                <c:formatCode>General</c:formatCode>
                <c:ptCount val="4"/>
                <c:pt idx="0">
                  <c:v>1.8959999999999999</c:v>
                </c:pt>
                <c:pt idx="1">
                  <c:v>3.6318000000000001</c:v>
                </c:pt>
                <c:pt idx="2">
                  <c:v>4.968</c:v>
                </c:pt>
                <c:pt idx="3">
                  <c:v>6.0659999999999998</c:v>
                </c:pt>
              </c:numCache>
            </c:numRef>
          </c:yVal>
          <c:smooth val="0"/>
        </c:ser>
        <c:ser>
          <c:idx val="14"/>
          <c:order val="14"/>
          <c:tx>
            <c:v>Eiler Eqn</c:v>
          </c:tx>
          <c:spPr>
            <a:ln w="12700">
              <a:solidFill>
                <a:schemeClr val="tx1"/>
              </a:solidFill>
            </a:ln>
          </c:spPr>
          <c:marker>
            <c:symbol val="none"/>
          </c:marker>
          <c:xVal>
            <c:numRef>
              <c:f>'just other data'!$A$50:$A$65</c:f>
              <c:numCache>
                <c:formatCode>General</c:formatCode>
                <c:ptCount val="16"/>
                <c:pt idx="0">
                  <c:v>0.05</c:v>
                </c:pt>
                <c:pt idx="1">
                  <c:v>7.4999999999999997E-2</c:v>
                </c:pt>
                <c:pt idx="2">
                  <c:v>0.1</c:v>
                </c:pt>
                <c:pt idx="3">
                  <c:v>0.125</c:v>
                </c:pt>
                <c:pt idx="4">
                  <c:v>0.15</c:v>
                </c:pt>
                <c:pt idx="5">
                  <c:v>0.17499999999999999</c:v>
                </c:pt>
                <c:pt idx="6">
                  <c:v>0.2</c:v>
                </c:pt>
                <c:pt idx="7">
                  <c:v>0.22500000000000001</c:v>
                </c:pt>
                <c:pt idx="8">
                  <c:v>0.25</c:v>
                </c:pt>
                <c:pt idx="9">
                  <c:v>0.27500000000000002</c:v>
                </c:pt>
                <c:pt idx="10">
                  <c:v>0.3</c:v>
                </c:pt>
                <c:pt idx="11">
                  <c:v>0.32500000000000001</c:v>
                </c:pt>
                <c:pt idx="12">
                  <c:v>0.35</c:v>
                </c:pt>
                <c:pt idx="13">
                  <c:v>0.375</c:v>
                </c:pt>
                <c:pt idx="14">
                  <c:v>0.4</c:v>
                </c:pt>
                <c:pt idx="15">
                  <c:v>0.42499999999999999</c:v>
                </c:pt>
              </c:numCache>
            </c:numRef>
          </c:xVal>
          <c:yVal>
            <c:numRef>
              <c:f>'just other data'!$B$50:$B$65</c:f>
              <c:numCache>
                <c:formatCode>General</c:formatCode>
                <c:ptCount val="16"/>
                <c:pt idx="0">
                  <c:v>1.1403846332491079</c:v>
                </c:pt>
                <c:pt idx="1">
                  <c:v>1.2241628241417091</c:v>
                </c:pt>
                <c:pt idx="2">
                  <c:v>1.3192472855108581</c:v>
                </c:pt>
                <c:pt idx="3">
                  <c:v>1.4278475302666405</c:v>
                </c:pt>
                <c:pt idx="4">
                  <c:v>1.5527496337890625</c:v>
                </c:pt>
                <c:pt idx="5">
                  <c:v>1.6975083210059172</c:v>
                </c:pt>
                <c:pt idx="6">
                  <c:v>1.8667184964845862</c:v>
                </c:pt>
                <c:pt idx="7">
                  <c:v>2.06640625</c:v>
                </c:pt>
                <c:pt idx="8">
                  <c:v>2.3046036400623269</c:v>
                </c:pt>
                <c:pt idx="9">
                  <c:v>2.5922133815215229</c:v>
                </c:pt>
                <c:pt idx="10">
                  <c:v>2.9443440082644625</c:v>
                </c:pt>
                <c:pt idx="11">
                  <c:v>3.3824335276135451</c:v>
                </c:pt>
                <c:pt idx="12">
                  <c:v>3.9377441406249991</c:v>
                </c:pt>
                <c:pt idx="13">
                  <c:v>4.6573448313148793</c:v>
                </c:pt>
                <c:pt idx="14">
                  <c:v>5.6148393194707005</c:v>
                </c:pt>
                <c:pt idx="15">
                  <c:v>6.9306983380428306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6635648"/>
        <c:axId val="196650112"/>
      </c:scatterChart>
      <c:valAx>
        <c:axId val="19663564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400" dirty="0"/>
                  <a:t>Solid Fraction</a:t>
                </a:r>
              </a:p>
            </c:rich>
          </c:tx>
          <c:overlay val="0"/>
        </c:title>
        <c:numFmt formatCode="General" sourceLinked="1"/>
        <c:majorTickMark val="in"/>
        <c:minorTickMark val="in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96650112"/>
        <c:crosses val="autoZero"/>
        <c:crossBetween val="midCat"/>
      </c:valAx>
      <c:valAx>
        <c:axId val="196650112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sz="1400" dirty="0" smtClean="0"/>
                  <a:t>Effective</a:t>
                </a:r>
                <a:r>
                  <a:rPr lang="en-US" sz="1400" baseline="0" dirty="0" smtClean="0"/>
                  <a:t> viscosity, </a:t>
                </a:r>
                <a:r>
                  <a:rPr lang="en-US" sz="1400" baseline="0" dirty="0" smtClean="0">
                    <a:sym typeface="Symbol"/>
                  </a:rPr>
                  <a:t></a:t>
                </a:r>
                <a:r>
                  <a:rPr lang="en-US" sz="1400" baseline="-25000" dirty="0" smtClean="0">
                    <a:sym typeface="Symbol"/>
                  </a:rPr>
                  <a:t>eff</a:t>
                </a:r>
                <a:r>
                  <a:rPr lang="en-US" sz="1400" baseline="0" dirty="0" smtClean="0">
                    <a:sym typeface="Symbol"/>
                  </a:rPr>
                  <a:t>/</a:t>
                </a:r>
                <a:endParaRPr lang="en-US" sz="1400" dirty="0"/>
              </a:p>
            </c:rich>
          </c:tx>
          <c:layout>
            <c:manualLayout>
              <c:xMode val="edge"/>
              <c:yMode val="edge"/>
              <c:x val="3.7849467345993509E-2"/>
              <c:y val="0.14988378102902156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96635648"/>
        <c:crosses val="autoZero"/>
        <c:crossBetween val="midCat"/>
      </c:valAx>
    </c:plotArea>
    <c:legend>
      <c:legendPos val="r"/>
      <c:legendEntry>
        <c:idx val="6"/>
        <c:delete val="1"/>
      </c:legendEntry>
      <c:legendEntry>
        <c:idx val="7"/>
        <c:delete val="1"/>
      </c:legendEntry>
      <c:legendEntry>
        <c:idx val="8"/>
        <c:delete val="1"/>
      </c:legendEntry>
      <c:legendEntry>
        <c:idx val="9"/>
        <c:delete val="1"/>
      </c:legendEntry>
      <c:legendEntry>
        <c:idx val="10"/>
        <c:delete val="1"/>
      </c:legendEntry>
      <c:legendEntry>
        <c:idx val="11"/>
        <c:delete val="1"/>
      </c:legendEntry>
      <c:layout>
        <c:manualLayout>
          <c:xMode val="edge"/>
          <c:yMode val="edge"/>
          <c:x val="0.82915170603674537"/>
          <c:y val="9.4611821887832875E-2"/>
          <c:w val="0.15941972253468317"/>
          <c:h val="0.52735248638156196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659896484902005"/>
          <c:y val="3.921587926509186E-2"/>
          <c:w val="0.77314069656734086"/>
          <c:h val="0.83959951734221139"/>
        </c:manualLayout>
      </c:layout>
      <c:scatterChart>
        <c:scatterStyle val="lineMarker"/>
        <c:varyColors val="0"/>
        <c:ser>
          <c:idx val="0"/>
          <c:order val="0"/>
          <c:tx>
            <c:v>10%</c:v>
          </c:tx>
          <c:spPr>
            <a:ln w="28575">
              <a:noFill/>
            </a:ln>
          </c:spPr>
          <c:errBars>
            <c:errDir val="y"/>
            <c:errBarType val="both"/>
            <c:errValType val="percentage"/>
            <c:noEndCap val="0"/>
            <c:val val="15"/>
          </c:errBars>
          <c:errBars>
            <c:errDir val="x"/>
            <c:errBarType val="both"/>
            <c:errValType val="percentage"/>
            <c:noEndCap val="0"/>
            <c:val val="5"/>
          </c:errBars>
          <c:xVal>
            <c:numRef>
              <c:f>'just our data'!$A$4:$A$15</c:f>
              <c:numCache>
                <c:formatCode>General</c:formatCode>
                <c:ptCount val="12"/>
                <c:pt idx="0">
                  <c:v>3.223703775630582</c:v>
                </c:pt>
                <c:pt idx="1">
                  <c:v>7.0425239450597887</c:v>
                </c:pt>
                <c:pt idx="2">
                  <c:v>11.386535271871612</c:v>
                </c:pt>
                <c:pt idx="3">
                  <c:v>16.472656365808188</c:v>
                </c:pt>
                <c:pt idx="4">
                  <c:v>23.703151376502404</c:v>
                </c:pt>
                <c:pt idx="5">
                  <c:v>29.300929711095929</c:v>
                </c:pt>
                <c:pt idx="6">
                  <c:v>24.780601524719</c:v>
                </c:pt>
                <c:pt idx="7">
                  <c:v>31.24455052975599</c:v>
                </c:pt>
                <c:pt idx="8">
                  <c:v>36.631801270838942</c:v>
                </c:pt>
                <c:pt idx="9">
                  <c:v>42.124315808677167</c:v>
                </c:pt>
                <c:pt idx="10">
                  <c:v>48.049163797474591</c:v>
                </c:pt>
                <c:pt idx="11">
                  <c:v>51.930014418563161</c:v>
                </c:pt>
              </c:numCache>
            </c:numRef>
          </c:xVal>
          <c:yVal>
            <c:numRef>
              <c:f>'just our data'!$C$4:$C$15</c:f>
              <c:numCache>
                <c:formatCode>General</c:formatCode>
                <c:ptCount val="12"/>
                <c:pt idx="0">
                  <c:v>1.4735078595140723</c:v>
                </c:pt>
                <c:pt idx="1">
                  <c:v>1.2915877096851331</c:v>
                </c:pt>
                <c:pt idx="2">
                  <c:v>1.6642532084716994</c:v>
                </c:pt>
                <c:pt idx="3">
                  <c:v>1.6680741882916839</c:v>
                </c:pt>
                <c:pt idx="4">
                  <c:v>1.8165849486192664</c:v>
                </c:pt>
                <c:pt idx="5">
                  <c:v>1.7821274901193691</c:v>
                </c:pt>
                <c:pt idx="6">
                  <c:v>2.0126391107257851</c:v>
                </c:pt>
                <c:pt idx="7">
                  <c:v>1.9947382650495982</c:v>
                </c:pt>
                <c:pt idx="8">
                  <c:v>2.0065443072375317</c:v>
                </c:pt>
                <c:pt idx="9">
                  <c:v>2.0765002674001685</c:v>
                </c:pt>
                <c:pt idx="10">
                  <c:v>2.2261976796199394</c:v>
                </c:pt>
                <c:pt idx="11">
                  <c:v>2.2355888497780421</c:v>
                </c:pt>
              </c:numCache>
            </c:numRef>
          </c:yVal>
          <c:smooth val="0"/>
        </c:ser>
        <c:ser>
          <c:idx val="1"/>
          <c:order val="1"/>
          <c:tx>
            <c:v>20%</c:v>
          </c:tx>
          <c:spPr>
            <a:ln w="28575">
              <a:noFill/>
            </a:ln>
          </c:spPr>
          <c:errBars>
            <c:errDir val="y"/>
            <c:errBarType val="both"/>
            <c:errValType val="percentage"/>
            <c:noEndCap val="0"/>
            <c:val val="10"/>
          </c:errBars>
          <c:errBars>
            <c:errDir val="x"/>
            <c:errBarType val="both"/>
            <c:errValType val="percentage"/>
            <c:noEndCap val="0"/>
            <c:val val="5"/>
          </c:errBars>
          <c:xVal>
            <c:numRef>
              <c:f>'just our data'!$A$18:$A$30</c:f>
              <c:numCache>
                <c:formatCode>General</c:formatCode>
                <c:ptCount val="13"/>
                <c:pt idx="0">
                  <c:v>2.5752035991917763</c:v>
                </c:pt>
                <c:pt idx="1">
                  <c:v>6.1646990685469714</c:v>
                </c:pt>
                <c:pt idx="2">
                  <c:v>10.224122201988257</c:v>
                </c:pt>
                <c:pt idx="3">
                  <c:v>16.655364241604861</c:v>
                </c:pt>
                <c:pt idx="4">
                  <c:v>22.086976154177524</c:v>
                </c:pt>
                <c:pt idx="5">
                  <c:v>27.473850953129208</c:v>
                </c:pt>
                <c:pt idx="6">
                  <c:v>31.783651545995557</c:v>
                </c:pt>
                <c:pt idx="7">
                  <c:v>36.953231793073819</c:v>
                </c:pt>
                <c:pt idx="8">
                  <c:v>44.712677382463347</c:v>
                </c:pt>
                <c:pt idx="9">
                  <c:v>36.414506718965534</c:v>
                </c:pt>
                <c:pt idx="10">
                  <c:v>41.15551293639728</c:v>
                </c:pt>
                <c:pt idx="11">
                  <c:v>46.328476662656968</c:v>
                </c:pt>
                <c:pt idx="12">
                  <c:v>50.635645660604439</c:v>
                </c:pt>
              </c:numCache>
            </c:numRef>
          </c:xVal>
          <c:yVal>
            <c:numRef>
              <c:f>'just our data'!$C$18:$C$30</c:f>
              <c:numCache>
                <c:formatCode>General</c:formatCode>
                <c:ptCount val="13"/>
                <c:pt idx="0">
                  <c:v>1.7610496387664152</c:v>
                </c:pt>
                <c:pt idx="1">
                  <c:v>3.4952714500637843</c:v>
                </c:pt>
                <c:pt idx="2">
                  <c:v>3.8526776708414934</c:v>
                </c:pt>
                <c:pt idx="3">
                  <c:v>3.8275959980591914</c:v>
                </c:pt>
                <c:pt idx="4">
                  <c:v>4.1372483040529389</c:v>
                </c:pt>
                <c:pt idx="5">
                  <c:v>4.4238299491617195</c:v>
                </c:pt>
                <c:pt idx="6">
                  <c:v>4.690271211066837</c:v>
                </c:pt>
                <c:pt idx="7">
                  <c:v>4.8402299261829409</c:v>
                </c:pt>
                <c:pt idx="8">
                  <c:v>5.2226385468638332</c:v>
                </c:pt>
                <c:pt idx="9">
                  <c:v>5.1045998200852845</c:v>
                </c:pt>
                <c:pt idx="10">
                  <c:v>5.3027709712499735</c:v>
                </c:pt>
                <c:pt idx="11">
                  <c:v>5.5326090535138936</c:v>
                </c:pt>
                <c:pt idx="12">
                  <c:v>5.577619123777783</c:v>
                </c:pt>
              </c:numCache>
            </c:numRef>
          </c:yVal>
          <c:smooth val="0"/>
        </c:ser>
        <c:ser>
          <c:idx val="2"/>
          <c:order val="2"/>
          <c:tx>
            <c:v>30%</c:v>
          </c:tx>
          <c:spPr>
            <a:ln w="28575">
              <a:noFill/>
            </a:ln>
          </c:spPr>
          <c:errBars>
            <c:errDir val="y"/>
            <c:errBarType val="both"/>
            <c:errValType val="percentage"/>
            <c:noEndCap val="0"/>
            <c:val val="10"/>
          </c:errBars>
          <c:errBars>
            <c:errDir val="x"/>
            <c:errBarType val="both"/>
            <c:errValType val="percentage"/>
            <c:noEndCap val="0"/>
            <c:val val="5"/>
          </c:errBars>
          <c:xVal>
            <c:numRef>
              <c:f>'just our data'!$A$33:$A$42</c:f>
              <c:numCache>
                <c:formatCode>General</c:formatCode>
                <c:ptCount val="10"/>
                <c:pt idx="0">
                  <c:v>3.1109211362499201</c:v>
                </c:pt>
                <c:pt idx="1">
                  <c:v>7.9534317291242678</c:v>
                </c:pt>
                <c:pt idx="2">
                  <c:v>14.00647598468438</c:v>
                </c:pt>
                <c:pt idx="3">
                  <c:v>19.393350783636059</c:v>
                </c:pt>
                <c:pt idx="4">
                  <c:v>25.319326598827292</c:v>
                </c:pt>
                <c:pt idx="5">
                  <c:v>31.351318095036355</c:v>
                </c:pt>
                <c:pt idx="6">
                  <c:v>36.306987269422635</c:v>
                </c:pt>
                <c:pt idx="7">
                  <c:v>42.019052011921879</c:v>
                </c:pt>
                <c:pt idx="8">
                  <c:v>47.944651884981845</c:v>
                </c:pt>
                <c:pt idx="9">
                  <c:v>53.868747989516734</c:v>
                </c:pt>
              </c:numCache>
            </c:numRef>
          </c:xVal>
          <c:yVal>
            <c:numRef>
              <c:f>'just our data'!$C$33:$C$42</c:f>
              <c:numCache>
                <c:formatCode>General</c:formatCode>
                <c:ptCount val="10"/>
                <c:pt idx="0">
                  <c:v>6.4374036639485812</c:v>
                </c:pt>
                <c:pt idx="1">
                  <c:v>6.0198793129560224</c:v>
                </c:pt>
                <c:pt idx="2">
                  <c:v>5.5686685216264005</c:v>
                </c:pt>
                <c:pt idx="3">
                  <c:v>6.1813345289168291</c:v>
                </c:pt>
                <c:pt idx="4">
                  <c:v>6.3226694336132407</c:v>
                </c:pt>
                <c:pt idx="5">
                  <c:v>6.6939074907449001</c:v>
                </c:pt>
                <c:pt idx="6">
                  <c:v>8.1169616407136527</c:v>
                </c:pt>
                <c:pt idx="7">
                  <c:v>8.652604778260601</c:v>
                </c:pt>
                <c:pt idx="8">
                  <c:v>9.1346445903456868</c:v>
                </c:pt>
                <c:pt idx="9">
                  <c:v>10.046759743156036</c:v>
                </c:pt>
              </c:numCache>
            </c:numRef>
          </c:yVal>
          <c:smooth val="0"/>
        </c:ser>
        <c:ser>
          <c:idx val="3"/>
          <c:order val="3"/>
          <c:tx>
            <c:v>40%</c:v>
          </c:tx>
          <c:spPr>
            <a:ln w="28575">
              <a:noFill/>
            </a:ln>
          </c:spPr>
          <c:marker>
            <c:symbol val="circle"/>
            <c:size val="7"/>
          </c:marker>
          <c:errBars>
            <c:errDir val="y"/>
            <c:errBarType val="both"/>
            <c:errValType val="percentage"/>
            <c:noEndCap val="0"/>
            <c:val val="10"/>
          </c:errBars>
          <c:errBars>
            <c:errDir val="x"/>
            <c:errBarType val="both"/>
            <c:errValType val="percentage"/>
            <c:noEndCap val="0"/>
            <c:val val="5"/>
          </c:errBars>
          <c:xVal>
            <c:numRef>
              <c:f>'just our data'!$A$45:$A$56</c:f>
              <c:numCache>
                <c:formatCode>General</c:formatCode>
                <c:ptCount val="12"/>
                <c:pt idx="0">
                  <c:v>3.2552829146571671</c:v>
                </c:pt>
                <c:pt idx="1">
                  <c:v>6.9053050671466503</c:v>
                </c:pt>
                <c:pt idx="2">
                  <c:v>11.31285061414291</c:v>
                </c:pt>
                <c:pt idx="3">
                  <c:v>16.804989209849872</c:v>
                </c:pt>
                <c:pt idx="4">
                  <c:v>21.653890818955784</c:v>
                </c:pt>
                <c:pt idx="5">
                  <c:v>26.935125879020909</c:v>
                </c:pt>
                <c:pt idx="6">
                  <c:v>32.967493317361232</c:v>
                </c:pt>
                <c:pt idx="7">
                  <c:v>38.786701567272118</c:v>
                </c:pt>
                <c:pt idx="8">
                  <c:v>45.25140245657164</c:v>
                </c:pt>
                <c:pt idx="9">
                  <c:v>39.216403423312435</c:v>
                </c:pt>
                <c:pt idx="10">
                  <c:v>44.710797671807008</c:v>
                </c:pt>
                <c:pt idx="11">
                  <c:v>50.098048412889945</c:v>
                </c:pt>
              </c:numCache>
            </c:numRef>
          </c:xVal>
          <c:yVal>
            <c:numRef>
              <c:f>'just our data'!$C$45:$C$56</c:f>
              <c:numCache>
                <c:formatCode>General</c:formatCode>
                <c:ptCount val="12"/>
                <c:pt idx="0">
                  <c:v>31.348943002181198</c:v>
                </c:pt>
                <c:pt idx="1">
                  <c:v>23.499152213990762</c:v>
                </c:pt>
                <c:pt idx="2">
                  <c:v>21.602496775623955</c:v>
                </c:pt>
                <c:pt idx="3">
                  <c:v>20.645812338889531</c:v>
                </c:pt>
                <c:pt idx="4">
                  <c:v>19.983784615392388</c:v>
                </c:pt>
                <c:pt idx="5">
                  <c:v>19.531401499498195</c:v>
                </c:pt>
                <c:pt idx="6">
                  <c:v>19.761397176630108</c:v>
                </c:pt>
                <c:pt idx="7">
                  <c:v>19.896295641621652</c:v>
                </c:pt>
                <c:pt idx="8">
                  <c:v>20.336535533591871</c:v>
                </c:pt>
                <c:pt idx="9">
                  <c:v>20.796277361147151</c:v>
                </c:pt>
                <c:pt idx="10">
                  <c:v>20.909278215118825</c:v>
                </c:pt>
                <c:pt idx="11">
                  <c:v>21.508390673502259</c:v>
                </c:pt>
              </c:numCache>
            </c:numRef>
          </c:yVal>
          <c:smooth val="0"/>
        </c:ser>
        <c:ser>
          <c:idx val="4"/>
          <c:order val="4"/>
          <c:tx>
            <c:v>50%</c:v>
          </c:tx>
          <c:spPr>
            <a:ln w="28575">
              <a:noFill/>
            </a:ln>
          </c:spPr>
          <c:errBars>
            <c:errDir val="y"/>
            <c:errBarType val="both"/>
            <c:errValType val="percentage"/>
            <c:noEndCap val="0"/>
            <c:val val="10"/>
          </c:errBars>
          <c:errBars>
            <c:errDir val="x"/>
            <c:errBarType val="both"/>
            <c:errValType val="percentage"/>
            <c:noEndCap val="0"/>
            <c:val val="5"/>
          </c:errBars>
          <c:xVal>
            <c:numRef>
              <c:f>'just our data'!$A$59:$A$66</c:f>
              <c:numCache>
                <c:formatCode>General</c:formatCode>
                <c:ptCount val="8"/>
                <c:pt idx="0">
                  <c:v>3.0094167608073241</c:v>
                </c:pt>
                <c:pt idx="1">
                  <c:v>6.2962788144910773</c:v>
                </c:pt>
                <c:pt idx="2">
                  <c:v>12.698197367868707</c:v>
                </c:pt>
                <c:pt idx="3">
                  <c:v>20.470049047590109</c:v>
                </c:pt>
                <c:pt idx="4">
                  <c:v>27.255804516993251</c:v>
                </c:pt>
                <c:pt idx="5">
                  <c:v>33.938551842428737</c:v>
                </c:pt>
                <c:pt idx="6">
                  <c:v>39.323546930724063</c:v>
                </c:pt>
                <c:pt idx="7">
                  <c:v>47.405926810873552</c:v>
                </c:pt>
              </c:numCache>
            </c:numRef>
          </c:xVal>
          <c:yVal>
            <c:numRef>
              <c:f>'just our data'!$C$59:$C$66</c:f>
              <c:numCache>
                <c:formatCode>General</c:formatCode>
                <c:ptCount val="8"/>
                <c:pt idx="0">
                  <c:v>95.480071910386243</c:v>
                </c:pt>
                <c:pt idx="1">
                  <c:v>75.644462002141339</c:v>
                </c:pt>
                <c:pt idx="2">
                  <c:v>63.507525341856869</c:v>
                </c:pt>
                <c:pt idx="3">
                  <c:v>57.807730766540658</c:v>
                </c:pt>
                <c:pt idx="4">
                  <c:v>54.230872991708779</c:v>
                </c:pt>
                <c:pt idx="5">
                  <c:v>51.452241985211948</c:v>
                </c:pt>
                <c:pt idx="6">
                  <c:v>48.811271631653682</c:v>
                </c:pt>
                <c:pt idx="7">
                  <c:v>45.836932371384528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6371968"/>
        <c:axId val="196373888"/>
      </c:scatterChart>
      <c:valAx>
        <c:axId val="196371968"/>
        <c:scaling>
          <c:logBase val="10"/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800" dirty="0"/>
                  <a:t>Reynolds number, Red</a:t>
                </a:r>
              </a:p>
            </c:rich>
          </c:tx>
          <c:overlay val="0"/>
        </c:title>
        <c:numFmt formatCode="General" sourceLinked="1"/>
        <c:majorTickMark val="in"/>
        <c:minorTickMark val="in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96373888"/>
        <c:crosses val="autoZero"/>
        <c:crossBetween val="midCat"/>
      </c:valAx>
      <c:valAx>
        <c:axId val="196373888"/>
        <c:scaling>
          <c:logBase val="10"/>
          <c:orientation val="minMax"/>
          <c:max val="10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sz="1600" dirty="0"/>
                  <a:t>Effective Viscosity (Torque Ratio)</a:t>
                </a:r>
              </a:p>
            </c:rich>
          </c:tx>
          <c:overlay val="0"/>
        </c:title>
        <c:numFmt formatCode="General" sourceLinked="1"/>
        <c:majorTickMark val="in"/>
        <c:minorTickMark val="in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96371968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13312318614358226"/>
          <c:y val="7.7725297676205105E-2"/>
          <c:w val="9.4116167747753998E-2"/>
          <c:h val="0.22971180622239293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2127952755905518E-2"/>
          <c:y val="2.7869141357330332E-2"/>
          <c:w val="0.79819908136482942"/>
          <c:h val="0.8477180352455943"/>
        </c:manualLayout>
      </c:layout>
      <c:scatterChart>
        <c:scatterStyle val="lineMarker"/>
        <c:varyColors val="0"/>
        <c:ser>
          <c:idx val="0"/>
          <c:order val="0"/>
          <c:tx>
            <c:v>10%</c:v>
          </c:tx>
          <c:spPr>
            <a:ln w="28575">
              <a:noFill/>
            </a:ln>
          </c:spPr>
          <c:errBars>
            <c:errDir val="y"/>
            <c:errBarType val="both"/>
            <c:errValType val="percentage"/>
            <c:noEndCap val="0"/>
            <c:val val="15"/>
          </c:errBars>
          <c:errBars>
            <c:errDir val="x"/>
            <c:errBarType val="both"/>
            <c:errValType val="percentage"/>
            <c:noEndCap val="0"/>
            <c:val val="5"/>
          </c:errBars>
          <c:xVal>
            <c:numRef>
              <c:f>'other data (2)'!$A$30:$A$41</c:f>
              <c:numCache>
                <c:formatCode>General</c:formatCode>
                <c:ptCount val="12"/>
                <c:pt idx="0">
                  <c:v>3.223703775630582</c:v>
                </c:pt>
                <c:pt idx="1">
                  <c:v>7.0425239450597887</c:v>
                </c:pt>
                <c:pt idx="2">
                  <c:v>11.386535271871612</c:v>
                </c:pt>
                <c:pt idx="3">
                  <c:v>16.472656365808188</c:v>
                </c:pt>
                <c:pt idx="4">
                  <c:v>23.703151376502404</c:v>
                </c:pt>
                <c:pt idx="5">
                  <c:v>29.300929711095929</c:v>
                </c:pt>
                <c:pt idx="6">
                  <c:v>24.780601524719</c:v>
                </c:pt>
                <c:pt idx="7">
                  <c:v>31.24455052975599</c:v>
                </c:pt>
                <c:pt idx="8">
                  <c:v>36.631801270838942</c:v>
                </c:pt>
                <c:pt idx="9">
                  <c:v>42.124315808677167</c:v>
                </c:pt>
                <c:pt idx="10">
                  <c:v>48.049163797474591</c:v>
                </c:pt>
                <c:pt idx="11">
                  <c:v>51.930014418563161</c:v>
                </c:pt>
              </c:numCache>
            </c:numRef>
          </c:xVal>
          <c:yVal>
            <c:numRef>
              <c:f>('other data (2)'!$C$30:$C$41,'other data (2)'!$A$4:$A$9)</c:f>
              <c:numCache>
                <c:formatCode>General</c:formatCode>
                <c:ptCount val="18"/>
                <c:pt idx="0">
                  <c:v>1.4735078595140723</c:v>
                </c:pt>
                <c:pt idx="1">
                  <c:v>1.2915877096851331</c:v>
                </c:pt>
                <c:pt idx="2">
                  <c:v>1.6642532084716994</c:v>
                </c:pt>
                <c:pt idx="3">
                  <c:v>1.6680741882916839</c:v>
                </c:pt>
                <c:pt idx="4">
                  <c:v>1.8165849486192664</c:v>
                </c:pt>
                <c:pt idx="5">
                  <c:v>1.7821274901193691</c:v>
                </c:pt>
                <c:pt idx="6">
                  <c:v>2.0126391107257851</c:v>
                </c:pt>
                <c:pt idx="7">
                  <c:v>1.9947382650495982</c:v>
                </c:pt>
                <c:pt idx="8">
                  <c:v>2.0065443072375317</c:v>
                </c:pt>
                <c:pt idx="9">
                  <c:v>2.0765002674001685</c:v>
                </c:pt>
                <c:pt idx="10">
                  <c:v>2.2261976796199394</c:v>
                </c:pt>
                <c:pt idx="11">
                  <c:v>2.2355888497780421</c:v>
                </c:pt>
                <c:pt idx="12">
                  <c:v>0.04</c:v>
                </c:pt>
                <c:pt idx="13">
                  <c:v>0.40016000000000002</c:v>
                </c:pt>
                <c:pt idx="14">
                  <c:v>1.98</c:v>
                </c:pt>
                <c:pt idx="15">
                  <c:v>4</c:v>
                </c:pt>
                <c:pt idx="16">
                  <c:v>8.0399999999999991</c:v>
                </c:pt>
                <c:pt idx="17">
                  <c:v>16.02</c:v>
                </c:pt>
              </c:numCache>
            </c:numRef>
          </c:yVal>
          <c:smooth val="0"/>
        </c:ser>
        <c:ser>
          <c:idx val="1"/>
          <c:order val="1"/>
          <c:tx>
            <c:v>20%</c:v>
          </c:tx>
          <c:spPr>
            <a:ln w="28575">
              <a:noFill/>
            </a:ln>
          </c:spPr>
          <c:marker>
            <c:spPr>
              <a:solidFill>
                <a:srgbClr val="00FF99"/>
              </a:solidFill>
            </c:spPr>
          </c:marker>
          <c:errBars>
            <c:errDir val="y"/>
            <c:errBarType val="both"/>
            <c:errValType val="percentage"/>
            <c:noEndCap val="0"/>
            <c:val val="10"/>
          </c:errBars>
          <c:errBars>
            <c:errDir val="x"/>
            <c:errBarType val="both"/>
            <c:errValType val="percentage"/>
            <c:noEndCap val="0"/>
            <c:val val="5"/>
          </c:errBars>
          <c:xVal>
            <c:numRef>
              <c:f>'other data (2)'!$A$44:$A$56</c:f>
              <c:numCache>
                <c:formatCode>General</c:formatCode>
                <c:ptCount val="13"/>
                <c:pt idx="0">
                  <c:v>2.5752035991917763</c:v>
                </c:pt>
                <c:pt idx="1">
                  <c:v>6.1646990685469714</c:v>
                </c:pt>
                <c:pt idx="2">
                  <c:v>10.224122201988257</c:v>
                </c:pt>
                <c:pt idx="3">
                  <c:v>16.655364241604861</c:v>
                </c:pt>
                <c:pt idx="4">
                  <c:v>22.086976154177524</c:v>
                </c:pt>
                <c:pt idx="5">
                  <c:v>27.473850953129208</c:v>
                </c:pt>
                <c:pt idx="6">
                  <c:v>31.783651545995557</c:v>
                </c:pt>
                <c:pt idx="7">
                  <c:v>36.953231793073819</c:v>
                </c:pt>
                <c:pt idx="8">
                  <c:v>44.712677382463347</c:v>
                </c:pt>
                <c:pt idx="9">
                  <c:v>36.414506718965534</c:v>
                </c:pt>
                <c:pt idx="10">
                  <c:v>41.15551293639728</c:v>
                </c:pt>
                <c:pt idx="11">
                  <c:v>46.328476662656968</c:v>
                </c:pt>
                <c:pt idx="12">
                  <c:v>50.635645660604439</c:v>
                </c:pt>
              </c:numCache>
            </c:numRef>
          </c:xVal>
          <c:yVal>
            <c:numRef>
              <c:f>('other data (2)'!$C$44:$C$56,'other data (2)'!$B$4:$B$9)</c:f>
              <c:numCache>
                <c:formatCode>General</c:formatCode>
                <c:ptCount val="19"/>
                <c:pt idx="0">
                  <c:v>1.7610496387664152</c:v>
                </c:pt>
                <c:pt idx="1">
                  <c:v>3.4952714500637843</c:v>
                </c:pt>
                <c:pt idx="2">
                  <c:v>3.8526776708414934</c:v>
                </c:pt>
                <c:pt idx="3">
                  <c:v>3.8275959980591914</c:v>
                </c:pt>
                <c:pt idx="4">
                  <c:v>4.1372483040529389</c:v>
                </c:pt>
                <c:pt idx="5">
                  <c:v>4.4238299491617195</c:v>
                </c:pt>
                <c:pt idx="6">
                  <c:v>4.690271211066837</c:v>
                </c:pt>
                <c:pt idx="7">
                  <c:v>4.8402299261829409</c:v>
                </c:pt>
                <c:pt idx="8">
                  <c:v>5.2226385468638332</c:v>
                </c:pt>
                <c:pt idx="9">
                  <c:v>5.1045998200852845</c:v>
                </c:pt>
                <c:pt idx="10">
                  <c:v>5.3027709712499735</c:v>
                </c:pt>
                <c:pt idx="11">
                  <c:v>5.5326090535138936</c:v>
                </c:pt>
                <c:pt idx="12">
                  <c:v>5.577619123777783</c:v>
                </c:pt>
                <c:pt idx="13">
                  <c:v>1.143</c:v>
                </c:pt>
                <c:pt idx="14">
                  <c:v>1.1415999999999999</c:v>
                </c:pt>
                <c:pt idx="15">
                  <c:v>1.1675</c:v>
                </c:pt>
                <c:pt idx="16">
                  <c:v>1.157</c:v>
                </c:pt>
                <c:pt idx="17">
                  <c:v>1.1659999999999999</c:v>
                </c:pt>
                <c:pt idx="18">
                  <c:v>1.2290000000000001</c:v>
                </c:pt>
              </c:numCache>
            </c:numRef>
          </c:yVal>
          <c:smooth val="0"/>
        </c:ser>
        <c:ser>
          <c:idx val="2"/>
          <c:order val="2"/>
          <c:tx>
            <c:v>30%</c:v>
          </c:tx>
          <c:spPr>
            <a:ln w="28575">
              <a:noFill/>
            </a:ln>
          </c:spPr>
          <c:errBars>
            <c:errDir val="y"/>
            <c:errBarType val="both"/>
            <c:errValType val="percentage"/>
            <c:noEndCap val="0"/>
            <c:val val="7"/>
          </c:errBars>
          <c:errBars>
            <c:errDir val="x"/>
            <c:errBarType val="both"/>
            <c:errValType val="percentage"/>
            <c:noEndCap val="0"/>
            <c:val val="5"/>
          </c:errBars>
          <c:xVal>
            <c:numRef>
              <c:f>'other data (2)'!$A$59:$A$68</c:f>
              <c:numCache>
                <c:formatCode>General</c:formatCode>
                <c:ptCount val="10"/>
                <c:pt idx="0">
                  <c:v>3.1109211362499201</c:v>
                </c:pt>
                <c:pt idx="1">
                  <c:v>7.9534317291242678</c:v>
                </c:pt>
                <c:pt idx="2">
                  <c:v>14.00647598468438</c:v>
                </c:pt>
                <c:pt idx="3">
                  <c:v>19.393350783636059</c:v>
                </c:pt>
                <c:pt idx="4">
                  <c:v>25.319326598827292</c:v>
                </c:pt>
                <c:pt idx="5">
                  <c:v>31.351318095036355</c:v>
                </c:pt>
                <c:pt idx="6">
                  <c:v>36.306987269422635</c:v>
                </c:pt>
                <c:pt idx="7">
                  <c:v>42.019052011921879</c:v>
                </c:pt>
                <c:pt idx="8">
                  <c:v>47.944651884981845</c:v>
                </c:pt>
                <c:pt idx="9">
                  <c:v>53.868747989516734</c:v>
                </c:pt>
              </c:numCache>
            </c:numRef>
          </c:xVal>
          <c:yVal>
            <c:numRef>
              <c:f>'other data (2)'!$C$59:$C$68</c:f>
              <c:numCache>
                <c:formatCode>General</c:formatCode>
                <c:ptCount val="10"/>
                <c:pt idx="0">
                  <c:v>6.4374036639485812</c:v>
                </c:pt>
                <c:pt idx="1">
                  <c:v>6.0198793129560224</c:v>
                </c:pt>
                <c:pt idx="2">
                  <c:v>5.5686685216264005</c:v>
                </c:pt>
                <c:pt idx="3">
                  <c:v>6.1813345289168291</c:v>
                </c:pt>
                <c:pt idx="4">
                  <c:v>6.3226694336132407</c:v>
                </c:pt>
                <c:pt idx="5">
                  <c:v>6.6939074907449001</c:v>
                </c:pt>
                <c:pt idx="6">
                  <c:v>8.1169616407136527</c:v>
                </c:pt>
                <c:pt idx="7">
                  <c:v>8.652604778260601</c:v>
                </c:pt>
                <c:pt idx="8">
                  <c:v>9.1346445903456868</c:v>
                </c:pt>
                <c:pt idx="9">
                  <c:v>10.046759743156036</c:v>
                </c:pt>
              </c:numCache>
            </c:numRef>
          </c:yVal>
          <c:smooth val="0"/>
        </c:ser>
        <c:ser>
          <c:idx val="8"/>
          <c:order val="3"/>
          <c:tx>
            <c:v>Picano 11%</c:v>
          </c:tx>
          <c:spPr>
            <a:ln w="28575">
              <a:solidFill>
                <a:srgbClr val="FF6600"/>
              </a:solidFill>
            </a:ln>
          </c:spPr>
          <c:marker>
            <c:symbol val="diamond"/>
            <c:size val="8"/>
            <c:spPr>
              <a:noFill/>
              <a:ln w="25400">
                <a:solidFill>
                  <a:srgbClr val="FF6600"/>
                </a:solidFill>
              </a:ln>
            </c:spPr>
          </c:marker>
          <c:xVal>
            <c:numRef>
              <c:f>'other data (2)'!$A$23:$A$26</c:f>
              <c:numCache>
                <c:formatCode>General</c:formatCode>
                <c:ptCount val="4"/>
                <c:pt idx="0">
                  <c:v>0.4</c:v>
                </c:pt>
                <c:pt idx="1">
                  <c:v>4</c:v>
                </c:pt>
                <c:pt idx="2">
                  <c:v>20</c:v>
                </c:pt>
                <c:pt idx="3">
                  <c:v>40</c:v>
                </c:pt>
              </c:numCache>
            </c:numRef>
          </c:xVal>
          <c:yVal>
            <c:numRef>
              <c:f>'other data (2)'!$B$23:$B$26</c:f>
              <c:numCache>
                <c:formatCode>General</c:formatCode>
                <c:ptCount val="4"/>
                <c:pt idx="0">
                  <c:v>1.381</c:v>
                </c:pt>
                <c:pt idx="1">
                  <c:v>1.3949</c:v>
                </c:pt>
                <c:pt idx="2">
                  <c:v>1.5920000000000001</c:v>
                </c:pt>
                <c:pt idx="3">
                  <c:v>1.8959999999999999</c:v>
                </c:pt>
              </c:numCache>
            </c:numRef>
          </c:yVal>
          <c:smooth val="0"/>
        </c:ser>
        <c:ser>
          <c:idx val="9"/>
          <c:order val="4"/>
          <c:tx>
            <c:v>Picano 21%</c:v>
          </c:tx>
          <c:spPr>
            <a:ln w="28575">
              <a:solidFill>
                <a:srgbClr val="66FF66"/>
              </a:solidFill>
            </a:ln>
          </c:spPr>
          <c:marker>
            <c:symbol val="square"/>
            <c:size val="7"/>
            <c:spPr>
              <a:solidFill>
                <a:sysClr val="window" lastClr="FFFFFF"/>
              </a:solidFill>
              <a:ln w="25400">
                <a:solidFill>
                  <a:srgbClr val="66FF66"/>
                </a:solidFill>
              </a:ln>
            </c:spPr>
          </c:marker>
          <c:xVal>
            <c:numRef>
              <c:f>'other data (2)'!$C$23:$C$26</c:f>
              <c:numCache>
                <c:formatCode>General</c:formatCode>
                <c:ptCount val="4"/>
                <c:pt idx="0">
                  <c:v>0.4</c:v>
                </c:pt>
                <c:pt idx="1">
                  <c:v>4</c:v>
                </c:pt>
                <c:pt idx="2">
                  <c:v>20</c:v>
                </c:pt>
                <c:pt idx="3">
                  <c:v>40</c:v>
                </c:pt>
              </c:numCache>
            </c:numRef>
          </c:xVal>
          <c:yVal>
            <c:numRef>
              <c:f>'other data (2)'!$D$23:$D$26</c:f>
              <c:numCache>
                <c:formatCode>General</c:formatCode>
                <c:ptCount val="4"/>
                <c:pt idx="0">
                  <c:v>2.4304999999999999</c:v>
                </c:pt>
                <c:pt idx="1">
                  <c:v>2.5219999999999998</c:v>
                </c:pt>
                <c:pt idx="2">
                  <c:v>3.0508999999999999</c:v>
                </c:pt>
                <c:pt idx="3">
                  <c:v>3.6318000000000001</c:v>
                </c:pt>
              </c:numCache>
            </c:numRef>
          </c:yVal>
          <c:smooth val="0"/>
        </c:ser>
        <c:ser>
          <c:idx val="10"/>
          <c:order val="5"/>
          <c:tx>
            <c:v>Picano 31%</c:v>
          </c:tx>
          <c:spPr>
            <a:ln w="28575">
              <a:solidFill>
                <a:srgbClr val="0070C0"/>
              </a:solidFill>
            </a:ln>
          </c:spPr>
          <c:marker>
            <c:symbol val="triangle"/>
            <c:size val="8"/>
            <c:spPr>
              <a:noFill/>
              <a:ln w="25400">
                <a:solidFill>
                  <a:srgbClr val="0070C0"/>
                </a:solidFill>
              </a:ln>
            </c:spPr>
          </c:marker>
          <c:xVal>
            <c:numRef>
              <c:f>'other data (2)'!$G$23:$G$26</c:f>
              <c:numCache>
                <c:formatCode>General</c:formatCode>
                <c:ptCount val="4"/>
                <c:pt idx="0">
                  <c:v>0.4</c:v>
                </c:pt>
                <c:pt idx="1">
                  <c:v>4</c:v>
                </c:pt>
                <c:pt idx="2">
                  <c:v>20</c:v>
                </c:pt>
                <c:pt idx="3">
                  <c:v>40</c:v>
                </c:pt>
              </c:numCache>
            </c:numRef>
          </c:xVal>
          <c:yVal>
            <c:numRef>
              <c:f>'other data (2)'!$H$23:$H$26</c:f>
              <c:numCache>
                <c:formatCode>General</c:formatCode>
                <c:ptCount val="4"/>
                <c:pt idx="0">
                  <c:v>4.4690000000000003</c:v>
                </c:pt>
                <c:pt idx="1">
                  <c:v>4.9179000000000004</c:v>
                </c:pt>
                <c:pt idx="2">
                  <c:v>5.5781000000000001</c:v>
                </c:pt>
                <c:pt idx="3">
                  <c:v>6.0659999999999998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6692992"/>
        <c:axId val="196699648"/>
      </c:scatterChart>
      <c:valAx>
        <c:axId val="196692992"/>
        <c:scaling>
          <c:logBase val="10"/>
          <c:orientation val="minMax"/>
          <c:min val="0.1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 dirty="0"/>
                  <a:t>Reynolds</a:t>
                </a:r>
                <a:r>
                  <a:rPr lang="en-US" sz="1400" baseline="0" dirty="0"/>
                  <a:t> number,  Re</a:t>
                </a:r>
                <a:r>
                  <a:rPr lang="en-US" sz="1400" baseline="-25000" dirty="0"/>
                  <a:t>d</a:t>
                </a:r>
              </a:p>
            </c:rich>
          </c:tx>
          <c:overlay val="0"/>
        </c:title>
        <c:numFmt formatCode="General" sourceLinked="1"/>
        <c:majorTickMark val="none"/>
        <c:minorTickMark val="in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96699648"/>
        <c:crosses val="autoZero"/>
        <c:crossBetween val="midCat"/>
      </c:valAx>
      <c:valAx>
        <c:axId val="196699648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sz="1400"/>
                  <a:t>Effective viscosity rato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96692992"/>
        <c:crossesAt val="1.0000000000000002E-2"/>
        <c:crossBetween val="midCat"/>
      </c:valAx>
    </c:plotArea>
    <c:legend>
      <c:legendPos val="r"/>
      <c:layout>
        <c:manualLayout>
          <c:xMode val="edge"/>
          <c:yMode val="edge"/>
          <c:x val="0.12040013123359582"/>
          <c:y val="5.6246906636670417E-2"/>
          <c:w val="0.18868228346456692"/>
          <c:h val="0.37361391293030521"/>
        </c:manualLayout>
      </c:layout>
      <c:overlay val="0"/>
      <c:spPr>
        <a:solidFill>
          <a:sysClr val="window" lastClr="FFFFFF"/>
        </a:solidFill>
      </c:spPr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v>10%</c:v>
          </c:tx>
          <c:spPr>
            <a:ln w="28575">
              <a:noFill/>
            </a:ln>
          </c:spPr>
          <c:errBars>
            <c:errDir val="y"/>
            <c:errBarType val="both"/>
            <c:errValType val="fixedVal"/>
            <c:noEndCap val="0"/>
            <c:val val="2"/>
          </c:errBars>
          <c:errBars>
            <c:errDir val="x"/>
            <c:errBarType val="both"/>
            <c:errValType val="fixedVal"/>
            <c:noEndCap val="0"/>
            <c:val val="1"/>
          </c:errBars>
          <c:xVal>
            <c:numRef>
              <c:f>'water glycerine'!$I$7:$I$14</c:f>
              <c:numCache>
                <c:formatCode>General</c:formatCode>
                <c:ptCount val="8"/>
                <c:pt idx="0">
                  <c:v>116.86361269945004</c:v>
                </c:pt>
                <c:pt idx="1">
                  <c:v>213.70410601579283</c:v>
                </c:pt>
                <c:pt idx="2">
                  <c:v>301.83872808497244</c:v>
                </c:pt>
                <c:pt idx="3">
                  <c:v>467.99754891996201</c:v>
                </c:pt>
                <c:pt idx="4">
                  <c:v>584.2445035933182</c:v>
                </c:pt>
                <c:pt idx="5">
                  <c:v>728.54531881067692</c:v>
                </c:pt>
                <c:pt idx="6">
                  <c:v>916.84016114879853</c:v>
                </c:pt>
                <c:pt idx="7">
                  <c:v>975.19384510126781</c:v>
                </c:pt>
              </c:numCache>
            </c:numRef>
          </c:xVal>
          <c:yVal>
            <c:numRef>
              <c:f>'water glycerine'!$K$7:$K$14</c:f>
              <c:numCache>
                <c:formatCode>General</c:formatCode>
                <c:ptCount val="8"/>
                <c:pt idx="0">
                  <c:v>6.3387009211938485</c:v>
                </c:pt>
                <c:pt idx="1">
                  <c:v>11.553831177695871</c:v>
                </c:pt>
                <c:pt idx="2">
                  <c:v>16.572837899793324</c:v>
                </c:pt>
                <c:pt idx="3">
                  <c:v>20.009885523305012</c:v>
                </c:pt>
                <c:pt idx="4">
                  <c:v>21.338049223179347</c:v>
                </c:pt>
                <c:pt idx="5">
                  <c:v>24.308724336799159</c:v>
                </c:pt>
                <c:pt idx="6">
                  <c:v>27.121091466795527</c:v>
                </c:pt>
                <c:pt idx="7">
                  <c:v>28.356171716784377</c:v>
                </c:pt>
              </c:numCache>
            </c:numRef>
          </c:yVal>
          <c:smooth val="0"/>
        </c:ser>
        <c:ser>
          <c:idx val="1"/>
          <c:order val="1"/>
          <c:tx>
            <c:v>20%</c:v>
          </c:tx>
          <c:spPr>
            <a:ln w="28575">
              <a:noFill/>
            </a:ln>
          </c:spPr>
          <c:errBars>
            <c:errDir val="y"/>
            <c:errBarType val="both"/>
            <c:errValType val="fixedVal"/>
            <c:noEndCap val="0"/>
            <c:val val="5"/>
          </c:errBars>
          <c:errBars>
            <c:errDir val="x"/>
            <c:errBarType val="both"/>
            <c:errValType val="fixedVal"/>
            <c:noEndCap val="0"/>
            <c:val val="1"/>
          </c:errBars>
          <c:xVal>
            <c:numRef>
              <c:f>'water glycerine'!$I$18:$I$25</c:f>
              <c:numCache>
                <c:formatCode>General</c:formatCode>
                <c:ptCount val="8"/>
                <c:pt idx="0">
                  <c:v>91.829777370230559</c:v>
                </c:pt>
                <c:pt idx="1">
                  <c:v>201.88931088697584</c:v>
                </c:pt>
                <c:pt idx="2">
                  <c:v>301.95372521920802</c:v>
                </c:pt>
                <c:pt idx="3">
                  <c:v>391.65005800276123</c:v>
                </c:pt>
                <c:pt idx="4">
                  <c:v>540.04707078456852</c:v>
                </c:pt>
                <c:pt idx="5">
                  <c:v>700.01570214248443</c:v>
                </c:pt>
                <c:pt idx="6">
                  <c:v>831.48410392017524</c:v>
                </c:pt>
                <c:pt idx="7">
                  <c:v>961.55275130485199</c:v>
                </c:pt>
              </c:numCache>
            </c:numRef>
          </c:xVal>
          <c:yVal>
            <c:numRef>
              <c:f>'water glycerine'!$K$18:$K$25</c:f>
              <c:numCache>
                <c:formatCode>General</c:formatCode>
                <c:ptCount val="8"/>
                <c:pt idx="0">
                  <c:v>17.833355638801908</c:v>
                </c:pt>
                <c:pt idx="1">
                  <c:v>20.085716344312978</c:v>
                </c:pt>
                <c:pt idx="2">
                  <c:v>24.533589729388371</c:v>
                </c:pt>
                <c:pt idx="3">
                  <c:v>27.111725525151911</c:v>
                </c:pt>
                <c:pt idx="4">
                  <c:v>30.73516870170009</c:v>
                </c:pt>
                <c:pt idx="5">
                  <c:v>38.12635266420574</c:v>
                </c:pt>
                <c:pt idx="6">
                  <c:v>42.131903550970002</c:v>
                </c:pt>
                <c:pt idx="7">
                  <c:v>45.271596089562834</c:v>
                </c:pt>
              </c:numCache>
            </c:numRef>
          </c:yVal>
          <c:smooth val="0"/>
        </c:ser>
        <c:ser>
          <c:idx val="2"/>
          <c:order val="2"/>
          <c:tx>
            <c:v>30%</c:v>
          </c:tx>
          <c:spPr>
            <a:ln w="28575">
              <a:noFill/>
            </a:ln>
          </c:spPr>
          <c:errBars>
            <c:errDir val="y"/>
            <c:errBarType val="both"/>
            <c:errValType val="fixedVal"/>
            <c:noEndCap val="0"/>
            <c:val val="6"/>
          </c:errBars>
          <c:errBars>
            <c:errDir val="x"/>
            <c:errBarType val="both"/>
            <c:errValType val="fixedVal"/>
            <c:noEndCap val="0"/>
            <c:val val="1"/>
          </c:errBars>
          <c:xVal>
            <c:numRef>
              <c:f>'water glycerine'!$I$29:$I$35</c:f>
              <c:numCache>
                <c:formatCode>General</c:formatCode>
                <c:ptCount val="7"/>
                <c:pt idx="0">
                  <c:v>99.162176689757345</c:v>
                </c:pt>
                <c:pt idx="1">
                  <c:v>237.45710728838483</c:v>
                </c:pt>
                <c:pt idx="2">
                  <c:v>357.40509519036084</c:v>
                </c:pt>
                <c:pt idx="3">
                  <c:v>496.99890673830834</c:v>
                </c:pt>
                <c:pt idx="4">
                  <c:v>598.77199086401379</c:v>
                </c:pt>
                <c:pt idx="5">
                  <c:v>699.83912372606915</c:v>
                </c:pt>
                <c:pt idx="6">
                  <c:v>807.7329511772366</c:v>
                </c:pt>
              </c:numCache>
            </c:numRef>
          </c:xVal>
          <c:yVal>
            <c:numRef>
              <c:f>'water glycerine'!$K$29:$K$35</c:f>
              <c:numCache>
                <c:formatCode>General</c:formatCode>
                <c:ptCount val="7"/>
                <c:pt idx="0">
                  <c:v>30.396811485725973</c:v>
                </c:pt>
                <c:pt idx="1">
                  <c:v>43.048267246591706</c:v>
                </c:pt>
                <c:pt idx="2">
                  <c:v>47.545985376788892</c:v>
                </c:pt>
                <c:pt idx="3">
                  <c:v>53.874827556341643</c:v>
                </c:pt>
                <c:pt idx="4">
                  <c:v>57.965545180449588</c:v>
                </c:pt>
                <c:pt idx="5">
                  <c:v>62.855688637082373</c:v>
                </c:pt>
                <c:pt idx="6">
                  <c:v>68.474510235468884</c:v>
                </c:pt>
              </c:numCache>
            </c:numRef>
          </c:yVal>
          <c:smooth val="0"/>
        </c:ser>
        <c:ser>
          <c:idx val="3"/>
          <c:order val="3"/>
          <c:tx>
            <c:v>40%</c:v>
          </c:tx>
          <c:spPr>
            <a:ln w="28575">
              <a:noFill/>
            </a:ln>
          </c:spPr>
          <c:marker>
            <c:symbol val="circle"/>
            <c:size val="7"/>
          </c:marker>
          <c:errBars>
            <c:errDir val="y"/>
            <c:errBarType val="both"/>
            <c:errValType val="fixedVal"/>
            <c:noEndCap val="0"/>
            <c:val val="20"/>
          </c:errBars>
          <c:errBars>
            <c:errDir val="x"/>
            <c:errBarType val="both"/>
            <c:errValType val="fixedVal"/>
            <c:noEndCap val="0"/>
            <c:val val="1"/>
          </c:errBars>
          <c:xVal>
            <c:numRef>
              <c:f>'water glycerine'!$I$39:$I$51</c:f>
              <c:numCache>
                <c:formatCode>General</c:formatCode>
                <c:ptCount val="13"/>
                <c:pt idx="0">
                  <c:v>25.192102646820146</c:v>
                </c:pt>
                <c:pt idx="1">
                  <c:v>76.806255525248346</c:v>
                </c:pt>
                <c:pt idx="2">
                  <c:v>152.89015516495522</c:v>
                </c:pt>
                <c:pt idx="3">
                  <c:v>176.71132522145373</c:v>
                </c:pt>
                <c:pt idx="4">
                  <c:v>216.76855683194538</c:v>
                </c:pt>
                <c:pt idx="5">
                  <c:v>273.73752058515947</c:v>
                </c:pt>
                <c:pt idx="6">
                  <c:v>297.85082169184381</c:v>
                </c:pt>
                <c:pt idx="7">
                  <c:v>346.10664897757357</c:v>
                </c:pt>
                <c:pt idx="8">
                  <c:v>421.99311726254166</c:v>
                </c:pt>
                <c:pt idx="9">
                  <c:v>483.46653143458525</c:v>
                </c:pt>
                <c:pt idx="10">
                  <c:v>538.61238396970418</c:v>
                </c:pt>
                <c:pt idx="11">
                  <c:v>636.44420856534339</c:v>
                </c:pt>
                <c:pt idx="12">
                  <c:v>736.96392659286005</c:v>
                </c:pt>
              </c:numCache>
            </c:numRef>
          </c:xVal>
          <c:yVal>
            <c:numRef>
              <c:f>'water glycerine'!$K$39:$K$51</c:f>
              <c:numCache>
                <c:formatCode>General</c:formatCode>
                <c:ptCount val="13"/>
                <c:pt idx="0">
                  <c:v>205.81536981641904</c:v>
                </c:pt>
                <c:pt idx="1">
                  <c:v>174.45564255710553</c:v>
                </c:pt>
                <c:pt idx="2">
                  <c:v>157.34828375880815</c:v>
                </c:pt>
                <c:pt idx="3">
                  <c:v>156.72854054930932</c:v>
                </c:pt>
                <c:pt idx="4">
                  <c:v>144.08966764705025</c:v>
                </c:pt>
                <c:pt idx="5">
                  <c:v>143.28265641732727</c:v>
                </c:pt>
                <c:pt idx="6">
                  <c:v>144.86741275099169</c:v>
                </c:pt>
                <c:pt idx="7">
                  <c:v>140.98557565064971</c:v>
                </c:pt>
                <c:pt idx="8">
                  <c:v>144.6510059323237</c:v>
                </c:pt>
                <c:pt idx="9">
                  <c:v>146.74102108334213</c:v>
                </c:pt>
                <c:pt idx="10">
                  <c:v>153.92773218322438</c:v>
                </c:pt>
                <c:pt idx="11">
                  <c:v>156.50244590153829</c:v>
                </c:pt>
                <c:pt idx="12">
                  <c:v>164.74048933354231</c:v>
                </c:pt>
              </c:numCache>
            </c:numRef>
          </c:yVal>
          <c:smooth val="0"/>
        </c:ser>
        <c:ser>
          <c:idx val="4"/>
          <c:order val="4"/>
          <c:tx>
            <c:v>50%</c:v>
          </c:tx>
          <c:spPr>
            <a:ln w="28575">
              <a:noFill/>
            </a:ln>
          </c:spPr>
          <c:marker>
            <c:spPr>
              <a:ln>
                <a:solidFill>
                  <a:sysClr val="windowText" lastClr="000000"/>
                </a:solidFill>
              </a:ln>
            </c:spPr>
          </c:marker>
          <c:errBars>
            <c:errDir val="y"/>
            <c:errBarType val="both"/>
            <c:errValType val="fixedVal"/>
            <c:noEndCap val="0"/>
            <c:val val="120"/>
          </c:errBars>
          <c:errBars>
            <c:errDir val="x"/>
            <c:errBarType val="both"/>
            <c:errValType val="fixedVal"/>
            <c:noEndCap val="0"/>
            <c:val val="1"/>
          </c:errBars>
          <c:xVal>
            <c:numRef>
              <c:f>'water glycerine'!$I$55:$I$64</c:f>
              <c:numCache>
                <c:formatCode>General</c:formatCode>
                <c:ptCount val="10"/>
                <c:pt idx="0">
                  <c:v>21.830589258835811</c:v>
                </c:pt>
                <c:pt idx="1">
                  <c:v>59.838687751000656</c:v>
                </c:pt>
                <c:pt idx="2">
                  <c:v>133.95606958119438</c:v>
                </c:pt>
                <c:pt idx="3">
                  <c:v>182.88768867486863</c:v>
                </c:pt>
                <c:pt idx="4">
                  <c:v>241.22879443665792</c:v>
                </c:pt>
                <c:pt idx="5">
                  <c:v>280.84823961602217</c:v>
                </c:pt>
                <c:pt idx="6">
                  <c:v>387.39310356007593</c:v>
                </c:pt>
                <c:pt idx="7">
                  <c:v>433.31214638675215</c:v>
                </c:pt>
                <c:pt idx="8">
                  <c:v>531.40008081940982</c:v>
                </c:pt>
                <c:pt idx="9">
                  <c:v>669.28777672367823</c:v>
                </c:pt>
              </c:numCache>
            </c:numRef>
          </c:xVal>
          <c:yVal>
            <c:numRef>
              <c:f>'water glycerine'!$K$55:$K$64</c:f>
              <c:numCache>
                <c:formatCode>General</c:formatCode>
                <c:ptCount val="10"/>
                <c:pt idx="0">
                  <c:v>915.75184220112988</c:v>
                </c:pt>
                <c:pt idx="1">
                  <c:v>982.78051043494008</c:v>
                </c:pt>
                <c:pt idx="2">
                  <c:v>859.04190822515375</c:v>
                </c:pt>
                <c:pt idx="3">
                  <c:v>816.81650822748702</c:v>
                </c:pt>
                <c:pt idx="4">
                  <c:v>780.89759619891038</c:v>
                </c:pt>
                <c:pt idx="5">
                  <c:v>790.54905890158989</c:v>
                </c:pt>
                <c:pt idx="6">
                  <c:v>724.38153709385836</c:v>
                </c:pt>
                <c:pt idx="7">
                  <c:v>755.53573366398439</c:v>
                </c:pt>
                <c:pt idx="8">
                  <c:v>781.2821227848907</c:v>
                </c:pt>
                <c:pt idx="9">
                  <c:v>803.71937501836965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6905600"/>
        <c:axId val="196920064"/>
      </c:scatterChart>
      <c:valAx>
        <c:axId val="196905600"/>
        <c:scaling>
          <c:logBase val="10"/>
          <c:orientation val="minMax"/>
          <c:min val="1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800" dirty="0"/>
                  <a:t>Reynolds Number, Re</a:t>
                </a:r>
                <a:r>
                  <a:rPr lang="en-US" sz="1800" baseline="-25000" dirty="0"/>
                  <a:t>d</a:t>
                </a:r>
              </a:p>
            </c:rich>
          </c:tx>
          <c:overlay val="0"/>
        </c:title>
        <c:numFmt formatCode="General" sourceLinked="1"/>
        <c:majorTickMark val="in"/>
        <c:minorTickMark val="in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96920064"/>
        <c:crosses val="autoZero"/>
        <c:crossBetween val="midCat"/>
      </c:valAx>
      <c:valAx>
        <c:axId val="196920064"/>
        <c:scaling>
          <c:logBase val="10"/>
          <c:orientation val="minMax"/>
          <c:max val="100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sz="1800" dirty="0"/>
                  <a:t>Effective</a:t>
                </a:r>
                <a:r>
                  <a:rPr lang="en-US" sz="1800" baseline="0" dirty="0"/>
                  <a:t> Viscosity (Torque Ratio)</a:t>
                </a:r>
                <a:endParaRPr lang="en-US" sz="1800" dirty="0"/>
              </a:p>
            </c:rich>
          </c:tx>
          <c:overlay val="0"/>
        </c:title>
        <c:numFmt formatCode="General" sourceLinked="1"/>
        <c:majorTickMark val="in"/>
        <c:minorTickMark val="in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96905600"/>
        <c:crosses val="autoZero"/>
        <c:crossBetween val="midCat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87644641558359426"/>
          <c:y val="4.9110482283464568E-2"/>
          <c:w val="9.5206911636045499E-2"/>
          <c:h val="0.32973948551835836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84908136482939"/>
          <c:y val="9.4245406824146977E-2"/>
          <c:w val="0.71948490813648291"/>
          <c:h val="0.76368110236220477"/>
        </c:manualLayout>
      </c:layout>
      <c:scatterChart>
        <c:scatterStyle val="lineMarker"/>
        <c:varyColors val="0"/>
        <c:ser>
          <c:idx val="0"/>
          <c:order val="0"/>
          <c:tx>
            <c:v>10%</c:v>
          </c:tx>
          <c:spPr>
            <a:ln w="28575">
              <a:noFill/>
            </a:ln>
          </c:spPr>
          <c:xVal>
            <c:numRef>
              <c:f>'alcohol glycerine'!$A$8:$A$19</c:f>
              <c:numCache>
                <c:formatCode>General</c:formatCode>
                <c:ptCount val="12"/>
                <c:pt idx="0">
                  <c:v>3.223703775630582</c:v>
                </c:pt>
                <c:pt idx="1">
                  <c:v>7.0425239450597887</c:v>
                </c:pt>
                <c:pt idx="2">
                  <c:v>11.386535271871612</c:v>
                </c:pt>
                <c:pt idx="3">
                  <c:v>16.472656365808188</c:v>
                </c:pt>
                <c:pt idx="4">
                  <c:v>23.703151376502404</c:v>
                </c:pt>
                <c:pt idx="5">
                  <c:v>29.300929711095929</c:v>
                </c:pt>
                <c:pt idx="6">
                  <c:v>24.780601524719</c:v>
                </c:pt>
                <c:pt idx="7">
                  <c:v>31.24455052975599</c:v>
                </c:pt>
                <c:pt idx="8">
                  <c:v>36.631801270838942</c:v>
                </c:pt>
                <c:pt idx="9">
                  <c:v>42.124315808677167</c:v>
                </c:pt>
                <c:pt idx="10">
                  <c:v>48.049163797474591</c:v>
                </c:pt>
                <c:pt idx="11">
                  <c:v>51.930014418563161</c:v>
                </c:pt>
              </c:numCache>
            </c:numRef>
          </c:xVal>
          <c:yVal>
            <c:numRef>
              <c:f>'alcohol glycerine'!$D$8:$D$19</c:f>
              <c:numCache>
                <c:formatCode>General</c:formatCode>
                <c:ptCount val="12"/>
                <c:pt idx="0">
                  <c:v>1.4735078595140723</c:v>
                </c:pt>
                <c:pt idx="1">
                  <c:v>1.2915877096851331</c:v>
                </c:pt>
                <c:pt idx="2">
                  <c:v>1.6642532084716994</c:v>
                </c:pt>
                <c:pt idx="3">
                  <c:v>1.6680741882916839</c:v>
                </c:pt>
                <c:pt idx="4">
                  <c:v>1.8165849486192664</c:v>
                </c:pt>
                <c:pt idx="5">
                  <c:v>1.7821274901193691</c:v>
                </c:pt>
                <c:pt idx="6">
                  <c:v>2.0126391107257851</c:v>
                </c:pt>
                <c:pt idx="7">
                  <c:v>1.9947382650495982</c:v>
                </c:pt>
                <c:pt idx="8">
                  <c:v>2.0065443072375317</c:v>
                </c:pt>
                <c:pt idx="9">
                  <c:v>2.0765002674001685</c:v>
                </c:pt>
                <c:pt idx="10">
                  <c:v>2.2261976796199394</c:v>
                </c:pt>
                <c:pt idx="11">
                  <c:v>2.2355888497780421</c:v>
                </c:pt>
              </c:numCache>
            </c:numRef>
          </c:yVal>
          <c:smooth val="0"/>
        </c:ser>
        <c:ser>
          <c:idx val="1"/>
          <c:order val="1"/>
          <c:tx>
            <c:v>10%</c:v>
          </c:tx>
          <c:spPr>
            <a:ln w="28575">
              <a:noFill/>
            </a:ln>
          </c:spPr>
          <c:marker>
            <c:symbol val="diamond"/>
            <c:size val="7"/>
            <c:spPr>
              <a:noFill/>
              <a:ln>
                <a:solidFill>
                  <a:schemeClr val="accent1"/>
                </a:solidFill>
              </a:ln>
            </c:spPr>
          </c:marker>
          <c:xVal>
            <c:numRef>
              <c:f>'alcohol glycerine'!$F$7:$F$14</c:f>
              <c:numCache>
                <c:formatCode>General</c:formatCode>
                <c:ptCount val="8"/>
                <c:pt idx="0">
                  <c:v>116.86361269945004</c:v>
                </c:pt>
                <c:pt idx="1">
                  <c:v>213.70410601579283</c:v>
                </c:pt>
                <c:pt idx="2">
                  <c:v>301.83872808497244</c:v>
                </c:pt>
                <c:pt idx="3">
                  <c:v>467.99754891996201</c:v>
                </c:pt>
                <c:pt idx="4">
                  <c:v>584.2445035933182</c:v>
                </c:pt>
                <c:pt idx="5">
                  <c:v>728.54531881067692</c:v>
                </c:pt>
                <c:pt idx="6">
                  <c:v>916.84016114879853</c:v>
                </c:pt>
                <c:pt idx="7">
                  <c:v>975.19384510126781</c:v>
                </c:pt>
              </c:numCache>
            </c:numRef>
          </c:xVal>
          <c:yVal>
            <c:numRef>
              <c:f>'alcohol glycerine'!$I$7:$I$14</c:f>
              <c:numCache>
                <c:formatCode>General</c:formatCode>
                <c:ptCount val="8"/>
                <c:pt idx="0">
                  <c:v>6.3387009211938485</c:v>
                </c:pt>
                <c:pt idx="1">
                  <c:v>11.553831177695871</c:v>
                </c:pt>
                <c:pt idx="2">
                  <c:v>16.572837899793324</c:v>
                </c:pt>
                <c:pt idx="3">
                  <c:v>20.009885523305012</c:v>
                </c:pt>
                <c:pt idx="4">
                  <c:v>21.338049223179347</c:v>
                </c:pt>
                <c:pt idx="5">
                  <c:v>24.308724336799159</c:v>
                </c:pt>
                <c:pt idx="6">
                  <c:v>27.121091466795527</c:v>
                </c:pt>
                <c:pt idx="7">
                  <c:v>28.356171716784377</c:v>
                </c:pt>
              </c:numCache>
            </c:numRef>
          </c:yVal>
          <c:smooth val="0"/>
        </c:ser>
        <c:ser>
          <c:idx val="2"/>
          <c:order val="2"/>
          <c:tx>
            <c:v>20%</c:v>
          </c:tx>
          <c:spPr>
            <a:ln w="28575">
              <a:noFill/>
            </a:ln>
          </c:spPr>
          <c:xVal>
            <c:numRef>
              <c:f>'alcohol glycerine'!$A$22:$A$34</c:f>
              <c:numCache>
                <c:formatCode>General</c:formatCode>
                <c:ptCount val="13"/>
                <c:pt idx="0">
                  <c:v>2.5752035991917763</c:v>
                </c:pt>
                <c:pt idx="1">
                  <c:v>6.1646990685469714</c:v>
                </c:pt>
                <c:pt idx="2">
                  <c:v>10.224122201988257</c:v>
                </c:pt>
                <c:pt idx="3">
                  <c:v>16.655364241604861</c:v>
                </c:pt>
                <c:pt idx="4">
                  <c:v>22.086976154177524</c:v>
                </c:pt>
                <c:pt idx="5">
                  <c:v>27.473850953129208</c:v>
                </c:pt>
                <c:pt idx="6">
                  <c:v>31.783651545995557</c:v>
                </c:pt>
                <c:pt idx="7">
                  <c:v>36.953231793073819</c:v>
                </c:pt>
                <c:pt idx="8">
                  <c:v>44.712677382463347</c:v>
                </c:pt>
                <c:pt idx="9">
                  <c:v>36.414506718965534</c:v>
                </c:pt>
                <c:pt idx="10">
                  <c:v>41.15551293639728</c:v>
                </c:pt>
                <c:pt idx="11">
                  <c:v>46.328476662656968</c:v>
                </c:pt>
                <c:pt idx="12">
                  <c:v>50.635645660604439</c:v>
                </c:pt>
              </c:numCache>
            </c:numRef>
          </c:xVal>
          <c:yVal>
            <c:numRef>
              <c:f>'alcohol glycerine'!$D$22:$D$34</c:f>
              <c:numCache>
                <c:formatCode>General</c:formatCode>
                <c:ptCount val="13"/>
                <c:pt idx="0">
                  <c:v>1.7610496387664152</c:v>
                </c:pt>
                <c:pt idx="1">
                  <c:v>3.4952714500637843</c:v>
                </c:pt>
                <c:pt idx="2">
                  <c:v>3.8526776708414934</c:v>
                </c:pt>
                <c:pt idx="3">
                  <c:v>3.8275959980591914</c:v>
                </c:pt>
                <c:pt idx="4">
                  <c:v>4.1372483040529389</c:v>
                </c:pt>
                <c:pt idx="5">
                  <c:v>4.4238299491617195</c:v>
                </c:pt>
                <c:pt idx="6">
                  <c:v>4.690271211066837</c:v>
                </c:pt>
                <c:pt idx="7">
                  <c:v>4.8402299261829409</c:v>
                </c:pt>
                <c:pt idx="8">
                  <c:v>5.2226385468638332</c:v>
                </c:pt>
                <c:pt idx="9">
                  <c:v>5.1045998200852845</c:v>
                </c:pt>
                <c:pt idx="10">
                  <c:v>5.3027709712499735</c:v>
                </c:pt>
                <c:pt idx="11">
                  <c:v>5.5326090535138936</c:v>
                </c:pt>
                <c:pt idx="12">
                  <c:v>5.577619123777783</c:v>
                </c:pt>
              </c:numCache>
            </c:numRef>
          </c:yVal>
          <c:smooth val="0"/>
        </c:ser>
        <c:ser>
          <c:idx val="3"/>
          <c:order val="3"/>
          <c:tx>
            <c:v>20%</c:v>
          </c:tx>
          <c:spPr>
            <a:ln w="28575">
              <a:noFill/>
            </a:ln>
          </c:spPr>
          <c:marker>
            <c:symbol val="triangle"/>
            <c:size val="7"/>
            <c:spPr>
              <a:noFill/>
              <a:ln>
                <a:solidFill>
                  <a:srgbClr val="669900"/>
                </a:solidFill>
              </a:ln>
            </c:spPr>
          </c:marker>
          <c:xVal>
            <c:numRef>
              <c:f>'alcohol glycerine'!$F$18:$F$25</c:f>
              <c:numCache>
                <c:formatCode>General</c:formatCode>
                <c:ptCount val="8"/>
                <c:pt idx="0">
                  <c:v>91.829777370230559</c:v>
                </c:pt>
                <c:pt idx="1">
                  <c:v>201.88931088697584</c:v>
                </c:pt>
                <c:pt idx="2">
                  <c:v>301.95372521920802</c:v>
                </c:pt>
                <c:pt idx="3">
                  <c:v>391.65005800276123</c:v>
                </c:pt>
                <c:pt idx="4">
                  <c:v>540.04707078456852</c:v>
                </c:pt>
                <c:pt idx="5">
                  <c:v>700.01570214248443</c:v>
                </c:pt>
                <c:pt idx="6">
                  <c:v>831.48410392017524</c:v>
                </c:pt>
                <c:pt idx="7">
                  <c:v>961.55275130485199</c:v>
                </c:pt>
              </c:numCache>
            </c:numRef>
          </c:xVal>
          <c:yVal>
            <c:numRef>
              <c:f>'alcohol glycerine'!$I$18:$I$25</c:f>
              <c:numCache>
                <c:formatCode>General</c:formatCode>
                <c:ptCount val="8"/>
                <c:pt idx="0">
                  <c:v>17.833355638801908</c:v>
                </c:pt>
                <c:pt idx="1">
                  <c:v>20.085716344312978</c:v>
                </c:pt>
                <c:pt idx="2">
                  <c:v>24.533589729388371</c:v>
                </c:pt>
                <c:pt idx="3">
                  <c:v>27.111725525151911</c:v>
                </c:pt>
                <c:pt idx="4">
                  <c:v>30.73516870170009</c:v>
                </c:pt>
                <c:pt idx="5">
                  <c:v>38.12635266420574</c:v>
                </c:pt>
                <c:pt idx="6">
                  <c:v>42.131903550970002</c:v>
                </c:pt>
                <c:pt idx="7">
                  <c:v>45.271596089562834</c:v>
                </c:pt>
              </c:numCache>
            </c:numRef>
          </c:yVal>
          <c:smooth val="0"/>
        </c:ser>
        <c:ser>
          <c:idx val="4"/>
          <c:order val="4"/>
          <c:tx>
            <c:v>30%</c:v>
          </c:tx>
          <c:spPr>
            <a:ln w="28575">
              <a:noFill/>
            </a:ln>
          </c:spPr>
          <c:marker>
            <c:symbol val="circle"/>
            <c:size val="7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xVal>
            <c:numRef>
              <c:f>'alcohol glycerine'!$A$37:$A$46</c:f>
              <c:numCache>
                <c:formatCode>General</c:formatCode>
                <c:ptCount val="10"/>
                <c:pt idx="0">
                  <c:v>3.1109211362499201</c:v>
                </c:pt>
                <c:pt idx="1">
                  <c:v>7.9534317291242678</c:v>
                </c:pt>
                <c:pt idx="2">
                  <c:v>14.00647598468438</c:v>
                </c:pt>
                <c:pt idx="3">
                  <c:v>19.393350783636059</c:v>
                </c:pt>
                <c:pt idx="4">
                  <c:v>25.319326598827292</c:v>
                </c:pt>
                <c:pt idx="5">
                  <c:v>31.351318095036355</c:v>
                </c:pt>
                <c:pt idx="6">
                  <c:v>36.306987269422635</c:v>
                </c:pt>
                <c:pt idx="7">
                  <c:v>42.019052011921879</c:v>
                </c:pt>
                <c:pt idx="8">
                  <c:v>47.944651884981845</c:v>
                </c:pt>
                <c:pt idx="9">
                  <c:v>53.868747989516734</c:v>
                </c:pt>
              </c:numCache>
            </c:numRef>
          </c:xVal>
          <c:yVal>
            <c:numRef>
              <c:f>'alcohol glycerine'!$D$37:$D$46</c:f>
              <c:numCache>
                <c:formatCode>General</c:formatCode>
                <c:ptCount val="10"/>
                <c:pt idx="0">
                  <c:v>6.4374036639485812</c:v>
                </c:pt>
                <c:pt idx="1">
                  <c:v>6.0198793129560224</c:v>
                </c:pt>
                <c:pt idx="2">
                  <c:v>5.5686685216264005</c:v>
                </c:pt>
                <c:pt idx="3">
                  <c:v>6.1813345289168291</c:v>
                </c:pt>
                <c:pt idx="4">
                  <c:v>6.3226694336132407</c:v>
                </c:pt>
                <c:pt idx="5">
                  <c:v>6.6939074907449001</c:v>
                </c:pt>
                <c:pt idx="6">
                  <c:v>8.1169616407136527</c:v>
                </c:pt>
                <c:pt idx="7">
                  <c:v>8.652604778260601</c:v>
                </c:pt>
                <c:pt idx="8">
                  <c:v>9.1346445903456868</c:v>
                </c:pt>
                <c:pt idx="9">
                  <c:v>10.046759743156036</c:v>
                </c:pt>
              </c:numCache>
            </c:numRef>
          </c:yVal>
          <c:smooth val="0"/>
        </c:ser>
        <c:ser>
          <c:idx val="5"/>
          <c:order val="5"/>
          <c:tx>
            <c:v>30%</c:v>
          </c:tx>
          <c:spPr>
            <a:ln w="28575">
              <a:noFill/>
            </a:ln>
          </c:spPr>
          <c:marker>
            <c:spPr>
              <a:noFill/>
              <a:ln>
                <a:solidFill>
                  <a:srgbClr val="FF0000"/>
                </a:solidFill>
              </a:ln>
            </c:spPr>
          </c:marker>
          <c:xVal>
            <c:numRef>
              <c:f>'alcohol glycerine'!$F$29:$F$35</c:f>
              <c:numCache>
                <c:formatCode>General</c:formatCode>
                <c:ptCount val="7"/>
                <c:pt idx="0">
                  <c:v>99.162176689757345</c:v>
                </c:pt>
                <c:pt idx="1">
                  <c:v>237.45710728838483</c:v>
                </c:pt>
                <c:pt idx="2">
                  <c:v>357.40509519036084</c:v>
                </c:pt>
                <c:pt idx="3">
                  <c:v>496.99890673830834</c:v>
                </c:pt>
                <c:pt idx="4">
                  <c:v>598.77199086401379</c:v>
                </c:pt>
                <c:pt idx="5">
                  <c:v>699.83912372606915</c:v>
                </c:pt>
                <c:pt idx="6">
                  <c:v>807.7329511772366</c:v>
                </c:pt>
              </c:numCache>
            </c:numRef>
          </c:xVal>
          <c:yVal>
            <c:numRef>
              <c:f>'alcohol glycerine'!$I$29:$I$35</c:f>
              <c:numCache>
                <c:formatCode>General</c:formatCode>
                <c:ptCount val="7"/>
                <c:pt idx="0">
                  <c:v>30.396811485725973</c:v>
                </c:pt>
                <c:pt idx="1">
                  <c:v>43.048267246591706</c:v>
                </c:pt>
                <c:pt idx="2">
                  <c:v>47.545985376788892</c:v>
                </c:pt>
                <c:pt idx="3">
                  <c:v>53.874827556341643</c:v>
                </c:pt>
                <c:pt idx="4">
                  <c:v>57.965545180449588</c:v>
                </c:pt>
                <c:pt idx="5">
                  <c:v>62.855688637082373</c:v>
                </c:pt>
                <c:pt idx="6">
                  <c:v>68.474510235468884</c:v>
                </c:pt>
              </c:numCache>
            </c:numRef>
          </c:yVal>
          <c:smooth val="0"/>
        </c:ser>
        <c:ser>
          <c:idx val="6"/>
          <c:order val="6"/>
          <c:tx>
            <c:v>40%</c:v>
          </c:tx>
          <c:spPr>
            <a:ln w="28575">
              <a:noFill/>
            </a:ln>
          </c:spPr>
          <c:marker>
            <c:spPr>
              <a:solidFill>
                <a:srgbClr val="4F81BD">
                  <a:lumMod val="20000"/>
                  <a:lumOff val="80000"/>
                </a:srgbClr>
              </a:solidFill>
            </c:spPr>
          </c:marker>
          <c:xVal>
            <c:numRef>
              <c:f>'alcohol glycerine'!$A$49:$A$60</c:f>
              <c:numCache>
                <c:formatCode>General</c:formatCode>
                <c:ptCount val="12"/>
                <c:pt idx="0">
                  <c:v>3.2552829146571671</c:v>
                </c:pt>
                <c:pt idx="1">
                  <c:v>6.9053050671466503</c:v>
                </c:pt>
                <c:pt idx="2">
                  <c:v>11.31285061414291</c:v>
                </c:pt>
                <c:pt idx="3">
                  <c:v>16.804989209849872</c:v>
                </c:pt>
                <c:pt idx="4">
                  <c:v>21.653890818955784</c:v>
                </c:pt>
                <c:pt idx="5">
                  <c:v>26.935125879020909</c:v>
                </c:pt>
                <c:pt idx="6">
                  <c:v>32.967493317361232</c:v>
                </c:pt>
                <c:pt idx="7">
                  <c:v>38.786701567272118</c:v>
                </c:pt>
                <c:pt idx="8">
                  <c:v>45.25140245657164</c:v>
                </c:pt>
                <c:pt idx="9">
                  <c:v>39.216403423312435</c:v>
                </c:pt>
                <c:pt idx="10">
                  <c:v>44.710797671807008</c:v>
                </c:pt>
                <c:pt idx="11">
                  <c:v>50.098048412889945</c:v>
                </c:pt>
              </c:numCache>
            </c:numRef>
          </c:xVal>
          <c:yVal>
            <c:numRef>
              <c:f>'alcohol glycerine'!$D$49:$D$60</c:f>
              <c:numCache>
                <c:formatCode>General</c:formatCode>
                <c:ptCount val="12"/>
                <c:pt idx="0">
                  <c:v>31.348943002181198</c:v>
                </c:pt>
                <c:pt idx="1">
                  <c:v>23.499152213990762</c:v>
                </c:pt>
                <c:pt idx="2">
                  <c:v>21.602496775623955</c:v>
                </c:pt>
                <c:pt idx="3">
                  <c:v>20.645812338889531</c:v>
                </c:pt>
                <c:pt idx="4">
                  <c:v>19.983784615392388</c:v>
                </c:pt>
                <c:pt idx="5">
                  <c:v>19.531401499498195</c:v>
                </c:pt>
                <c:pt idx="6">
                  <c:v>19.761397176630108</c:v>
                </c:pt>
                <c:pt idx="7">
                  <c:v>19.896295641621652</c:v>
                </c:pt>
                <c:pt idx="8">
                  <c:v>20.336535533591871</c:v>
                </c:pt>
                <c:pt idx="9">
                  <c:v>20.796277361147151</c:v>
                </c:pt>
                <c:pt idx="10">
                  <c:v>20.909278215118825</c:v>
                </c:pt>
                <c:pt idx="11">
                  <c:v>21.508390673502259</c:v>
                </c:pt>
              </c:numCache>
            </c:numRef>
          </c:yVal>
          <c:smooth val="0"/>
        </c:ser>
        <c:ser>
          <c:idx val="7"/>
          <c:order val="7"/>
          <c:tx>
            <c:v>50%</c:v>
          </c:tx>
          <c:spPr>
            <a:ln w="28575">
              <a:noFill/>
            </a:ln>
          </c:spPr>
          <c:marker>
            <c:symbol val="star"/>
            <c:size val="6"/>
            <c:spPr>
              <a:solidFill>
                <a:srgbClr val="C0504D">
                  <a:lumMod val="40000"/>
                  <a:lumOff val="60000"/>
                </a:srgbClr>
              </a:solidFill>
            </c:spPr>
          </c:marker>
          <c:xVal>
            <c:numRef>
              <c:f>'alcohol glycerine'!$A$63:$A$70</c:f>
              <c:numCache>
                <c:formatCode>General</c:formatCode>
                <c:ptCount val="8"/>
                <c:pt idx="0">
                  <c:v>3.0094167608073241</c:v>
                </c:pt>
                <c:pt idx="1">
                  <c:v>6.2962788144910773</c:v>
                </c:pt>
                <c:pt idx="2">
                  <c:v>12.698197367868707</c:v>
                </c:pt>
                <c:pt idx="3">
                  <c:v>20.470049047590109</c:v>
                </c:pt>
                <c:pt idx="4">
                  <c:v>27.255804516993251</c:v>
                </c:pt>
                <c:pt idx="5">
                  <c:v>33.938551842428737</c:v>
                </c:pt>
                <c:pt idx="6">
                  <c:v>39.323546930724063</c:v>
                </c:pt>
                <c:pt idx="7">
                  <c:v>47.405926810873552</c:v>
                </c:pt>
              </c:numCache>
            </c:numRef>
          </c:xVal>
          <c:yVal>
            <c:numRef>
              <c:f>'alcohol glycerine'!$D$63:$D$70</c:f>
              <c:numCache>
                <c:formatCode>General</c:formatCode>
                <c:ptCount val="8"/>
                <c:pt idx="0">
                  <c:v>95.480071910386243</c:v>
                </c:pt>
                <c:pt idx="1">
                  <c:v>75.644462002141339</c:v>
                </c:pt>
                <c:pt idx="2">
                  <c:v>63.507525341856869</c:v>
                </c:pt>
                <c:pt idx="3">
                  <c:v>57.807730766540658</c:v>
                </c:pt>
                <c:pt idx="4">
                  <c:v>54.230872991708779</c:v>
                </c:pt>
                <c:pt idx="5">
                  <c:v>51.452241985211948</c:v>
                </c:pt>
                <c:pt idx="6">
                  <c:v>48.811271631653682</c:v>
                </c:pt>
                <c:pt idx="7">
                  <c:v>45.836932371384528</c:v>
                </c:pt>
              </c:numCache>
            </c:numRef>
          </c:yVal>
          <c:smooth val="0"/>
        </c:ser>
        <c:ser>
          <c:idx val="8"/>
          <c:order val="8"/>
          <c:tx>
            <c:v>40%</c:v>
          </c:tx>
          <c:spPr>
            <a:ln w="28575">
              <a:noFill/>
            </a:ln>
          </c:spPr>
          <c:marker>
            <c:symbol val="plus"/>
            <c:size val="9"/>
            <c:spPr>
              <a:ln>
                <a:solidFill>
                  <a:srgbClr val="1F497D">
                    <a:lumMod val="75000"/>
                  </a:srgbClr>
                </a:solidFill>
              </a:ln>
            </c:spPr>
          </c:marker>
          <c:xVal>
            <c:numRef>
              <c:f>'alcohol glycerine'!$F$39:$F$51</c:f>
              <c:numCache>
                <c:formatCode>General</c:formatCode>
                <c:ptCount val="13"/>
                <c:pt idx="0">
                  <c:v>25.192102646820146</c:v>
                </c:pt>
                <c:pt idx="1">
                  <c:v>76.806255525248346</c:v>
                </c:pt>
                <c:pt idx="2">
                  <c:v>152.89015516495522</c:v>
                </c:pt>
                <c:pt idx="3">
                  <c:v>176.71132522145373</c:v>
                </c:pt>
                <c:pt idx="4">
                  <c:v>216.76855683194538</c:v>
                </c:pt>
                <c:pt idx="5">
                  <c:v>273.73752058515947</c:v>
                </c:pt>
                <c:pt idx="6">
                  <c:v>297.85082169184381</c:v>
                </c:pt>
                <c:pt idx="7">
                  <c:v>346.10664897757357</c:v>
                </c:pt>
                <c:pt idx="8">
                  <c:v>421.99311726254166</c:v>
                </c:pt>
                <c:pt idx="9">
                  <c:v>483.46653143458525</c:v>
                </c:pt>
                <c:pt idx="10">
                  <c:v>538.61238396970418</c:v>
                </c:pt>
                <c:pt idx="11">
                  <c:v>636.44420856534339</c:v>
                </c:pt>
                <c:pt idx="12">
                  <c:v>736.96392659286005</c:v>
                </c:pt>
              </c:numCache>
            </c:numRef>
          </c:xVal>
          <c:yVal>
            <c:numRef>
              <c:f>'alcohol glycerine'!$I$39:$I$51</c:f>
              <c:numCache>
                <c:formatCode>General</c:formatCode>
                <c:ptCount val="13"/>
                <c:pt idx="0">
                  <c:v>205.81536981641904</c:v>
                </c:pt>
                <c:pt idx="1">
                  <c:v>174.45564255710553</c:v>
                </c:pt>
                <c:pt idx="2">
                  <c:v>157.34828375880815</c:v>
                </c:pt>
                <c:pt idx="3">
                  <c:v>156.72854054930932</c:v>
                </c:pt>
                <c:pt idx="4">
                  <c:v>144.08966764705025</c:v>
                </c:pt>
                <c:pt idx="5">
                  <c:v>143.28265641732727</c:v>
                </c:pt>
                <c:pt idx="6">
                  <c:v>144.86741275099169</c:v>
                </c:pt>
                <c:pt idx="7">
                  <c:v>140.98557565064971</c:v>
                </c:pt>
                <c:pt idx="8">
                  <c:v>144.6510059323237</c:v>
                </c:pt>
                <c:pt idx="9">
                  <c:v>146.74102108334213</c:v>
                </c:pt>
                <c:pt idx="10">
                  <c:v>153.92773218322438</c:v>
                </c:pt>
                <c:pt idx="11">
                  <c:v>156.50244590153829</c:v>
                </c:pt>
                <c:pt idx="12">
                  <c:v>164.74048933354231</c:v>
                </c:pt>
              </c:numCache>
            </c:numRef>
          </c:yVal>
          <c:smooth val="0"/>
        </c:ser>
        <c:ser>
          <c:idx val="9"/>
          <c:order val="9"/>
          <c:tx>
            <c:v>50%</c:v>
          </c:tx>
          <c:spPr>
            <a:ln w="28575">
              <a:noFill/>
            </a:ln>
          </c:spPr>
          <c:marker>
            <c:symbol val="star"/>
            <c:size val="9"/>
            <c:spPr>
              <a:ln>
                <a:solidFill>
                  <a:srgbClr val="C0504D">
                    <a:lumMod val="75000"/>
                  </a:srgbClr>
                </a:solidFill>
              </a:ln>
            </c:spPr>
          </c:marker>
          <c:xVal>
            <c:numRef>
              <c:f>'alcohol glycerine'!$F$55:$F$64</c:f>
              <c:numCache>
                <c:formatCode>General</c:formatCode>
                <c:ptCount val="10"/>
                <c:pt idx="0">
                  <c:v>21.830589258835811</c:v>
                </c:pt>
                <c:pt idx="1">
                  <c:v>59.838687751000656</c:v>
                </c:pt>
                <c:pt idx="2">
                  <c:v>133.95606958119438</c:v>
                </c:pt>
                <c:pt idx="3">
                  <c:v>182.88768867486863</c:v>
                </c:pt>
                <c:pt idx="4">
                  <c:v>241.22879443665792</c:v>
                </c:pt>
                <c:pt idx="5">
                  <c:v>280.84823961602217</c:v>
                </c:pt>
                <c:pt idx="6">
                  <c:v>387.39310356007593</c:v>
                </c:pt>
                <c:pt idx="7">
                  <c:v>433.31214638675215</c:v>
                </c:pt>
                <c:pt idx="8">
                  <c:v>531.40008081940982</c:v>
                </c:pt>
                <c:pt idx="9">
                  <c:v>669.28777672367823</c:v>
                </c:pt>
              </c:numCache>
            </c:numRef>
          </c:xVal>
          <c:yVal>
            <c:numRef>
              <c:f>'alcohol glycerine'!$I$55:$I$64</c:f>
              <c:numCache>
                <c:formatCode>General</c:formatCode>
                <c:ptCount val="10"/>
                <c:pt idx="0">
                  <c:v>915.75184220112988</c:v>
                </c:pt>
                <c:pt idx="1">
                  <c:v>982.78051043494008</c:v>
                </c:pt>
                <c:pt idx="2">
                  <c:v>859.04190822515375</c:v>
                </c:pt>
                <c:pt idx="3">
                  <c:v>816.81650822748702</c:v>
                </c:pt>
                <c:pt idx="4">
                  <c:v>780.89759619891038</c:v>
                </c:pt>
                <c:pt idx="5">
                  <c:v>790.54905890158989</c:v>
                </c:pt>
                <c:pt idx="6">
                  <c:v>724.38153709385836</c:v>
                </c:pt>
                <c:pt idx="7">
                  <c:v>755.53573366398439</c:v>
                </c:pt>
                <c:pt idx="8">
                  <c:v>781.2821227848907</c:v>
                </c:pt>
                <c:pt idx="9">
                  <c:v>803.71937501836965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7146112"/>
        <c:axId val="197148032"/>
      </c:scatterChart>
      <c:valAx>
        <c:axId val="197146112"/>
        <c:scaling>
          <c:logBase val="10"/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 dirty="0"/>
                  <a:t>Reynolds Number, Re</a:t>
                </a:r>
                <a:r>
                  <a:rPr lang="en-US" sz="1800" baseline="-25000" dirty="0"/>
                  <a:t>d</a:t>
                </a:r>
              </a:p>
            </c:rich>
          </c:tx>
          <c:overlay val="0"/>
        </c:title>
        <c:numFmt formatCode="General" sourceLinked="1"/>
        <c:majorTickMark val="in"/>
        <c:minorTickMark val="in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97148032"/>
        <c:crosses val="autoZero"/>
        <c:crossBetween val="midCat"/>
      </c:valAx>
      <c:valAx>
        <c:axId val="197148032"/>
        <c:scaling>
          <c:logBase val="10"/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800" dirty="0"/>
                  <a:t>Torque/Torque </a:t>
                </a:r>
                <a:r>
                  <a:rPr lang="en-US" sz="1800" dirty="0" smtClean="0"/>
                  <a:t>laminar</a:t>
                </a:r>
                <a:endParaRPr lang="en-US" sz="1800" dirty="0"/>
              </a:p>
            </c:rich>
          </c:tx>
          <c:overlay val="0"/>
        </c:title>
        <c:numFmt formatCode="General" sourceLinked="1"/>
        <c:majorTickMark val="in"/>
        <c:minorTickMark val="in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97146112"/>
        <c:crosses val="autoZero"/>
        <c:crossBetween val="midCat"/>
      </c:valAx>
    </c:plotArea>
    <c:legend>
      <c:legendPos val="r"/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36141966629171"/>
          <c:y val="3.7565591345302164E-2"/>
          <c:w val="0.73341696785852584"/>
          <c:h val="0.81928414430237806"/>
        </c:manualLayout>
      </c:layout>
      <c:scatterChart>
        <c:scatterStyle val="lineMarker"/>
        <c:varyColors val="0"/>
        <c:ser>
          <c:idx val="0"/>
          <c:order val="0"/>
          <c:tx>
            <c:v>Rough; 100% water</c:v>
          </c:tx>
          <c:spPr>
            <a:ln w="28575">
              <a:noFill/>
            </a:ln>
          </c:spPr>
          <c:xVal>
            <c:numRef>
              <c:f>('our data cf'!$I$14:$I$20,'our data cf'!$O$53:$O$62)</c:f>
              <c:numCache>
                <c:formatCode>General</c:formatCode>
                <c:ptCount val="17"/>
                <c:pt idx="0">
                  <c:v>9963.4135215614733</c:v>
                </c:pt>
                <c:pt idx="1">
                  <c:v>16841.338361881615</c:v>
                </c:pt>
                <c:pt idx="2">
                  <c:v>25299.431499877614</c:v>
                </c:pt>
                <c:pt idx="3">
                  <c:v>37126.564603785708</c:v>
                </c:pt>
                <c:pt idx="4">
                  <c:v>48189.139783995219</c:v>
                </c:pt>
                <c:pt idx="5">
                  <c:v>59374.287607256185</c:v>
                </c:pt>
                <c:pt idx="6">
                  <c:v>75365.457178718309</c:v>
                </c:pt>
                <c:pt idx="7">
                  <c:v>556.34582781818176</c:v>
                </c:pt>
                <c:pt idx="8">
                  <c:v>738.05139200000008</c:v>
                </c:pt>
                <c:pt idx="9">
                  <c:v>1141.4767400881053</c:v>
                </c:pt>
                <c:pt idx="10">
                  <c:v>1503.7810036363639</c:v>
                </c:pt>
                <c:pt idx="11">
                  <c:v>1865.7504194232556</c:v>
                </c:pt>
                <c:pt idx="12">
                  <c:v>2171.6079299999997</c:v>
                </c:pt>
                <c:pt idx="13">
                  <c:v>2588.5629782999995</c:v>
                </c:pt>
                <c:pt idx="14">
                  <c:v>3184.3851328421047</c:v>
                </c:pt>
                <c:pt idx="15">
                  <c:v>3561.5855543478251</c:v>
                </c:pt>
                <c:pt idx="16">
                  <c:v>3906.2286899999995</c:v>
                </c:pt>
              </c:numCache>
            </c:numRef>
          </c:xVal>
          <c:yVal>
            <c:numRef>
              <c:f>'our data cf'!$K$14:$K$20</c:f>
              <c:numCache>
                <c:formatCode>General</c:formatCode>
                <c:ptCount val="7"/>
                <c:pt idx="0">
                  <c:v>9.3028200037005995</c:v>
                </c:pt>
                <c:pt idx="1">
                  <c:v>14.833726902779576</c:v>
                </c:pt>
                <c:pt idx="2">
                  <c:v>17.231912230218015</c:v>
                </c:pt>
                <c:pt idx="3">
                  <c:v>20.334499519315344</c:v>
                </c:pt>
                <c:pt idx="4">
                  <c:v>22.854851054918228</c:v>
                </c:pt>
                <c:pt idx="5">
                  <c:v>25.044777146957003</c:v>
                </c:pt>
                <c:pt idx="6">
                  <c:v>28.890034424460644</c:v>
                </c:pt>
              </c:numCache>
            </c:numRef>
          </c:yVal>
          <c:smooth val="0"/>
        </c:ser>
        <c:ser>
          <c:idx val="1"/>
          <c:order val="1"/>
          <c:tx>
            <c:v>Rough; 21% glycerine; 79% water</c:v>
          </c:tx>
          <c:spPr>
            <a:ln w="28575">
              <a:noFill/>
            </a:ln>
          </c:spPr>
          <c:marker>
            <c:spPr>
              <a:solidFill>
                <a:srgbClr val="C00000"/>
              </a:solidFill>
            </c:spPr>
          </c:marker>
          <c:xVal>
            <c:numRef>
              <c:f>'our data cf'!$I$24:$I$28</c:f>
              <c:numCache>
                <c:formatCode>General</c:formatCode>
                <c:ptCount val="5"/>
                <c:pt idx="0">
                  <c:v>4334.381004217179</c:v>
                </c:pt>
                <c:pt idx="1">
                  <c:v>9682.4434579089993</c:v>
                </c:pt>
                <c:pt idx="2">
                  <c:v>14847.942756723232</c:v>
                </c:pt>
                <c:pt idx="3">
                  <c:v>19440.610273560113</c:v>
                </c:pt>
                <c:pt idx="4">
                  <c:v>28759.837391241264</c:v>
                </c:pt>
              </c:numCache>
            </c:numRef>
          </c:xVal>
          <c:yVal>
            <c:numRef>
              <c:f>'our data cf'!$K$24:$K$28</c:f>
              <c:numCache>
                <c:formatCode>General</c:formatCode>
                <c:ptCount val="5"/>
                <c:pt idx="0">
                  <c:v>4.1574476931831628</c:v>
                </c:pt>
                <c:pt idx="1">
                  <c:v>5.5531000249243965</c:v>
                </c:pt>
                <c:pt idx="2">
                  <c:v>8.670862485640292</c:v>
                </c:pt>
                <c:pt idx="3">
                  <c:v>10.493471041725323</c:v>
                </c:pt>
                <c:pt idx="4">
                  <c:v>14.847416242930086</c:v>
                </c:pt>
              </c:numCache>
            </c:numRef>
          </c:yVal>
          <c:smooth val="0"/>
        </c:ser>
        <c:ser>
          <c:idx val="2"/>
          <c:order val="2"/>
          <c:tx>
            <c:v>Smooth; 77% glycerine; 23% water</c:v>
          </c:tx>
          <c:spPr>
            <a:ln w="28575">
              <a:noFill/>
            </a:ln>
          </c:spPr>
          <c:xVal>
            <c:numRef>
              <c:f>'our data cf'!$I$32:$I$40</c:f>
              <c:numCache>
                <c:formatCode>General</c:formatCode>
                <c:ptCount val="9"/>
                <c:pt idx="0">
                  <c:v>328.72635269934756</c:v>
                </c:pt>
                <c:pt idx="1">
                  <c:v>670.9322242825923</c:v>
                </c:pt>
                <c:pt idx="2">
                  <c:v>982.7014939310593</c:v>
                </c:pt>
                <c:pt idx="3">
                  <c:v>1263.4733493399337</c:v>
                </c:pt>
                <c:pt idx="4">
                  <c:v>1497.4498955139954</c:v>
                </c:pt>
                <c:pt idx="5">
                  <c:v>1788.3517543767814</c:v>
                </c:pt>
                <c:pt idx="6">
                  <c:v>2023.6611953360091</c:v>
                </c:pt>
                <c:pt idx="7">
                  <c:v>2494.2800781315623</c:v>
                </c:pt>
                <c:pt idx="8">
                  <c:v>2674.2325294862403</c:v>
                </c:pt>
              </c:numCache>
            </c:numRef>
          </c:xVal>
          <c:yVal>
            <c:numRef>
              <c:f>'our data cf'!$K$32:$K$40</c:f>
              <c:numCache>
                <c:formatCode>General</c:formatCode>
                <c:ptCount val="9"/>
                <c:pt idx="0">
                  <c:v>0.93501090993358849</c:v>
                </c:pt>
                <c:pt idx="1">
                  <c:v>1.1384020015034293</c:v>
                </c:pt>
                <c:pt idx="2">
                  <c:v>1.1246375397600612</c:v>
                </c:pt>
                <c:pt idx="3">
                  <c:v>1.0987814023331486</c:v>
                </c:pt>
                <c:pt idx="4">
                  <c:v>1.0746248381106187</c:v>
                </c:pt>
                <c:pt idx="5">
                  <c:v>1.0777042311999903</c:v>
                </c:pt>
                <c:pt idx="6">
                  <c:v>1.0570239706125939</c:v>
                </c:pt>
                <c:pt idx="7">
                  <c:v>1.0259310500312884</c:v>
                </c:pt>
                <c:pt idx="8">
                  <c:v>1.0063481063292201</c:v>
                </c:pt>
              </c:numCache>
            </c:numRef>
          </c:yVal>
          <c:smooth val="0"/>
        </c:ser>
        <c:ser>
          <c:idx val="3"/>
          <c:order val="3"/>
          <c:tx>
            <c:v>Rough; glycerine 42% alcohol 58%</c:v>
          </c:tx>
          <c:spPr>
            <a:ln w="28575">
              <a:noFill/>
            </a:ln>
          </c:spPr>
          <c:marker>
            <c:symbol val="circle"/>
            <c:size val="7"/>
            <c:spPr>
              <a:solidFill>
                <a:srgbClr val="FFFF00"/>
              </a:solidFill>
            </c:spPr>
          </c:marker>
          <c:xVal>
            <c:numRef>
              <c:f>('our data cf'!$O$45:$O$49,'our data cf'!$O$53:$O$62)</c:f>
              <c:numCache>
                <c:formatCode>General</c:formatCode>
                <c:ptCount val="15"/>
                <c:pt idx="0">
                  <c:v>198.52659683999997</c:v>
                </c:pt>
                <c:pt idx="1">
                  <c:v>428.70648599999993</c:v>
                </c:pt>
                <c:pt idx="2">
                  <c:v>702.99413600000003</c:v>
                </c:pt>
                <c:pt idx="3">
                  <c:v>1206.59542137931</c:v>
                </c:pt>
                <c:pt idx="4">
                  <c:v>1573.5402539999998</c:v>
                </c:pt>
                <c:pt idx="5">
                  <c:v>556.34582781818176</c:v>
                </c:pt>
                <c:pt idx="6">
                  <c:v>738.05139200000008</c:v>
                </c:pt>
                <c:pt idx="7">
                  <c:v>1141.4767400881053</c:v>
                </c:pt>
                <c:pt idx="8">
                  <c:v>1503.7810036363639</c:v>
                </c:pt>
                <c:pt idx="9">
                  <c:v>1865.7504194232556</c:v>
                </c:pt>
                <c:pt idx="10">
                  <c:v>2171.6079299999997</c:v>
                </c:pt>
                <c:pt idx="11">
                  <c:v>2588.5629782999995</c:v>
                </c:pt>
                <c:pt idx="12">
                  <c:v>3184.3851328421047</c:v>
                </c:pt>
                <c:pt idx="13">
                  <c:v>3561.5855543478251</c:v>
                </c:pt>
                <c:pt idx="14">
                  <c:v>3906.2286899999995</c:v>
                </c:pt>
              </c:numCache>
            </c:numRef>
          </c:xVal>
          <c:yVal>
            <c:numRef>
              <c:f>('our data cf'!$P$45:$P$49,'our data cf'!$P$53:$P$62)</c:f>
              <c:numCache>
                <c:formatCode>General</c:formatCode>
                <c:ptCount val="15"/>
                <c:pt idx="0">
                  <c:v>1.0033703531770322</c:v>
                </c:pt>
                <c:pt idx="1">
                  <c:v>1.0240028565526607</c:v>
                </c:pt>
                <c:pt idx="2">
                  <c:v>0.91572573335073038</c:v>
                </c:pt>
                <c:pt idx="3">
                  <c:v>0.94846129370557797</c:v>
                </c:pt>
                <c:pt idx="4">
                  <c:v>0.98830902677658328</c:v>
                </c:pt>
                <c:pt idx="5">
                  <c:v>1.0914964672479068</c:v>
                </c:pt>
                <c:pt idx="6">
                  <c:v>0.91026269057263332</c:v>
                </c:pt>
                <c:pt idx="7">
                  <c:v>0.90400531449118648</c:v>
                </c:pt>
                <c:pt idx="8">
                  <c:v>0.96162183525918055</c:v>
                </c:pt>
                <c:pt idx="9">
                  <c:v>0.97977227662316679</c:v>
                </c:pt>
                <c:pt idx="10">
                  <c:v>0.95541858789472023</c:v>
                </c:pt>
                <c:pt idx="11">
                  <c:v>0.93058404185636912</c:v>
                </c:pt>
                <c:pt idx="12">
                  <c:v>0.99032508924124718</c:v>
                </c:pt>
                <c:pt idx="13">
                  <c:v>0.97131031418649227</c:v>
                </c:pt>
                <c:pt idx="14">
                  <c:v>1.0032313104273631</c:v>
                </c:pt>
              </c:numCache>
            </c:numRef>
          </c:yVal>
          <c:smooth val="0"/>
        </c:ser>
        <c:ser>
          <c:idx val="4"/>
          <c:order val="4"/>
          <c:tx>
            <c:v>Taylor, 1936</c:v>
          </c:tx>
          <c:spPr>
            <a:ln w="12700">
              <a:solidFill>
                <a:sysClr val="windowText" lastClr="000000">
                  <a:lumMod val="50000"/>
                  <a:lumOff val="50000"/>
                </a:sysClr>
              </a:solidFill>
            </a:ln>
          </c:spPr>
          <c:xVal>
            <c:numRef>
              <c:f>'other data'!$D$6:$D$18</c:f>
              <c:numCache>
                <c:formatCode>General</c:formatCode>
                <c:ptCount val="13"/>
                <c:pt idx="0">
                  <c:v>1212.7914929198932</c:v>
                </c:pt>
                <c:pt idx="1">
                  <c:v>1526.8140296446386</c:v>
                </c:pt>
                <c:pt idx="2">
                  <c:v>2419.8371617379112</c:v>
                </c:pt>
                <c:pt idx="3">
                  <c:v>4109.4730999124495</c:v>
                </c:pt>
                <c:pt idx="4">
                  <c:v>6364.8202321181934</c:v>
                </c:pt>
                <c:pt idx="5">
                  <c:v>7307.7913996831358</c:v>
                </c:pt>
                <c:pt idx="6">
                  <c:v>10809.015558254812</c:v>
                </c:pt>
                <c:pt idx="7">
                  <c:v>13607.744362765501</c:v>
                </c:pt>
                <c:pt idx="8">
                  <c:v>27151.019518756206</c:v>
                </c:pt>
                <c:pt idx="9">
                  <c:v>29092.841571230332</c:v>
                </c:pt>
                <c:pt idx="10">
                  <c:v>31899.666446702078</c:v>
                </c:pt>
                <c:pt idx="11">
                  <c:v>34181.108428281623</c:v>
                </c:pt>
                <c:pt idx="12">
                  <c:v>96335.452565968517</c:v>
                </c:pt>
              </c:numCache>
            </c:numRef>
          </c:xVal>
          <c:yVal>
            <c:numRef>
              <c:f>'other data'!$K$6:$K$18</c:f>
              <c:numCache>
                <c:formatCode>General</c:formatCode>
                <c:ptCount val="13"/>
                <c:pt idx="0">
                  <c:v>1.2352674149521083</c:v>
                </c:pt>
                <c:pt idx="1">
                  <c:v>1.2352674149521068</c:v>
                </c:pt>
                <c:pt idx="2">
                  <c:v>1.3236128822521376</c:v>
                </c:pt>
                <c:pt idx="3">
                  <c:v>1.2387391180946328</c:v>
                </c:pt>
                <c:pt idx="4">
                  <c:v>1.1560586095272873</c:v>
                </c:pt>
                <c:pt idx="5">
                  <c:v>1.1829866737951067</c:v>
                </c:pt>
                <c:pt idx="6">
                  <c:v>1.3673484687012514</c:v>
                </c:pt>
                <c:pt idx="7">
                  <c:v>2.0224565896049747</c:v>
                </c:pt>
                <c:pt idx="8">
                  <c:v>4.2216584348762565</c:v>
                </c:pt>
                <c:pt idx="9">
                  <c:v>4.0316525060216781</c:v>
                </c:pt>
                <c:pt idx="10">
                  <c:v>4.7367786716906979</c:v>
                </c:pt>
                <c:pt idx="11">
                  <c:v>4.7367786716906988</c:v>
                </c:pt>
                <c:pt idx="12">
                  <c:v>11.032066512511514</c:v>
                </c:pt>
              </c:numCache>
            </c:numRef>
          </c:yVal>
          <c:smooth val="0"/>
        </c:ser>
        <c:ser>
          <c:idx val="5"/>
          <c:order val="5"/>
          <c:tx>
            <c:v>Wendt, 1932</c:v>
          </c:tx>
          <c:spPr>
            <a:ln w="12700">
              <a:solidFill>
                <a:sysClr val="windowText" lastClr="000000">
                  <a:lumMod val="50000"/>
                  <a:lumOff val="50000"/>
                </a:sysClr>
              </a:solidFill>
            </a:ln>
          </c:spPr>
          <c:marker>
            <c:symbol val="plus"/>
            <c:size val="7"/>
          </c:marker>
          <c:xVal>
            <c:numRef>
              <c:f>'other data'!$B$42:$B$63</c:f>
              <c:numCache>
                <c:formatCode>General</c:formatCode>
                <c:ptCount val="22"/>
                <c:pt idx="0">
                  <c:v>2993.1972789115648</c:v>
                </c:pt>
                <c:pt idx="1">
                  <c:v>4489.7959183673474</c:v>
                </c:pt>
                <c:pt idx="2">
                  <c:v>5986.3945578231296</c:v>
                </c:pt>
                <c:pt idx="3">
                  <c:v>7482.9931972789127</c:v>
                </c:pt>
                <c:pt idx="4">
                  <c:v>8979.5918367346949</c:v>
                </c:pt>
                <c:pt idx="5">
                  <c:v>11224.489795918367</c:v>
                </c:pt>
                <c:pt idx="6">
                  <c:v>14965.986394557825</c:v>
                </c:pt>
                <c:pt idx="7">
                  <c:v>15714.285714285717</c:v>
                </c:pt>
                <c:pt idx="8">
                  <c:v>15714.285714285717</c:v>
                </c:pt>
                <c:pt idx="9">
                  <c:v>16462.585034013609</c:v>
                </c:pt>
                <c:pt idx="10">
                  <c:v>16462.585034013609</c:v>
                </c:pt>
                <c:pt idx="11">
                  <c:v>18707.482993197278</c:v>
                </c:pt>
                <c:pt idx="12">
                  <c:v>20204.081632653062</c:v>
                </c:pt>
                <c:pt idx="13">
                  <c:v>22448.979591836734</c:v>
                </c:pt>
                <c:pt idx="14">
                  <c:v>26190.476190476194</c:v>
                </c:pt>
                <c:pt idx="15">
                  <c:v>29931.972789115651</c:v>
                </c:pt>
                <c:pt idx="16">
                  <c:v>37414.965986394556</c:v>
                </c:pt>
                <c:pt idx="17">
                  <c:v>44897.959183673469</c:v>
                </c:pt>
                <c:pt idx="18">
                  <c:v>52380.952380952389</c:v>
                </c:pt>
                <c:pt idx="19">
                  <c:v>59863.945578231302</c:v>
                </c:pt>
                <c:pt idx="20">
                  <c:v>67346.938775510222</c:v>
                </c:pt>
                <c:pt idx="21">
                  <c:v>74829.931972789112</c:v>
                </c:pt>
              </c:numCache>
            </c:numRef>
          </c:xVal>
          <c:yVal>
            <c:numRef>
              <c:f>'other data'!$C$42:$C$63</c:f>
              <c:numCache>
                <c:formatCode>General</c:formatCode>
                <c:ptCount val="22"/>
                <c:pt idx="0">
                  <c:v>1</c:v>
                </c:pt>
                <c:pt idx="1">
                  <c:v>0.9</c:v>
                </c:pt>
                <c:pt idx="2">
                  <c:v>0.85</c:v>
                </c:pt>
                <c:pt idx="3">
                  <c:v>0.8</c:v>
                </c:pt>
                <c:pt idx="4">
                  <c:v>0.75</c:v>
                </c:pt>
                <c:pt idx="5">
                  <c:v>0.73</c:v>
                </c:pt>
                <c:pt idx="6">
                  <c:v>0.7</c:v>
                </c:pt>
                <c:pt idx="7">
                  <c:v>0.7</c:v>
                </c:pt>
                <c:pt idx="8">
                  <c:v>1</c:v>
                </c:pt>
                <c:pt idx="9">
                  <c:v>2</c:v>
                </c:pt>
                <c:pt idx="10">
                  <c:v>2</c:v>
                </c:pt>
                <c:pt idx="11">
                  <c:v>2.5</c:v>
                </c:pt>
                <c:pt idx="12">
                  <c:v>2.7</c:v>
                </c:pt>
                <c:pt idx="13">
                  <c:v>3</c:v>
                </c:pt>
                <c:pt idx="14">
                  <c:v>3.5</c:v>
                </c:pt>
                <c:pt idx="15">
                  <c:v>3.9</c:v>
                </c:pt>
                <c:pt idx="16">
                  <c:v>4.5</c:v>
                </c:pt>
                <c:pt idx="17">
                  <c:v>5.2</c:v>
                </c:pt>
                <c:pt idx="18">
                  <c:v>5.8</c:v>
                </c:pt>
                <c:pt idx="19">
                  <c:v>6.4</c:v>
                </c:pt>
                <c:pt idx="20">
                  <c:v>7.1</c:v>
                </c:pt>
                <c:pt idx="21">
                  <c:v>7.7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9026944"/>
        <c:axId val="200868224"/>
      </c:scatterChart>
      <c:valAx>
        <c:axId val="199026944"/>
        <c:scaling>
          <c:logBase val="10"/>
          <c:orientation val="minMax"/>
          <c:min val="100"/>
        </c:scaling>
        <c:delete val="0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 dirty="0" smtClean="0"/>
                  <a:t>Gap Reynolds </a:t>
                </a:r>
                <a:r>
                  <a:rPr lang="en-US" sz="1600" dirty="0"/>
                  <a:t>number, Reb</a:t>
                </a:r>
              </a:p>
            </c:rich>
          </c:tx>
          <c:overlay val="0"/>
        </c:title>
        <c:numFmt formatCode="General" sourceLinked="1"/>
        <c:majorTickMark val="in"/>
        <c:minorTickMark val="in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200868224"/>
        <c:crossesAt val="0.1"/>
        <c:crossBetween val="midCat"/>
      </c:valAx>
      <c:valAx>
        <c:axId val="200868224"/>
        <c:scaling>
          <c:logBase val="10"/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Torque/Torque laminar</a:t>
                </a:r>
              </a:p>
            </c:rich>
          </c:tx>
          <c:overlay val="0"/>
        </c:title>
        <c:numFmt formatCode="General" sourceLinked="1"/>
        <c:majorTickMark val="none"/>
        <c:minorTickMark val="in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99026944"/>
        <c:crossesAt val="1"/>
        <c:crossBetween val="midCat"/>
      </c:valAx>
    </c:plotArea>
    <c:legend>
      <c:legendPos val="r"/>
      <c:layout>
        <c:manualLayout>
          <c:xMode val="edge"/>
          <c:yMode val="edge"/>
          <c:x val="0.13857131139857518"/>
          <c:y val="5.0851440311621247E-2"/>
          <c:w val="0.37866258905136851"/>
          <c:h val="0.38759053489143958"/>
        </c:manualLayout>
      </c:layout>
      <c:overlay val="0"/>
      <c:spPr>
        <a:solidFill>
          <a:sysClr val="window" lastClr="FFFFFF"/>
        </a:solidFill>
      </c:spPr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0.60638</cdr:x>
      <cdr:y>0.73973</cdr:y>
    </cdr:from>
    <cdr:to>
      <cdr:x>0.82979</cdr:x>
      <cdr:y>0.83562</cdr:y>
    </cdr:to>
    <cdr:sp macro="" textlink="">
      <cdr:nvSpPr>
        <cdr:cNvPr id="2" name="Rounded Rectangle 1"/>
        <cdr:cNvSpPr/>
      </cdr:nvSpPr>
      <cdr:spPr>
        <a:xfrm xmlns:a="http://schemas.openxmlformats.org/drawingml/2006/main">
          <a:off x="4343400" y="4114800"/>
          <a:ext cx="1600200" cy="533400"/>
        </a:xfrm>
        <a:prstGeom xmlns:a="http://schemas.openxmlformats.org/drawingml/2006/main" prst="roundRect">
          <a:avLst/>
        </a:prstGeom>
        <a:solidFill xmlns:a="http://schemas.openxmlformats.org/drawingml/2006/main">
          <a:srgbClr val="00B0F0"/>
        </a:solidFill>
        <a:ln xmlns:a="http://schemas.openxmlformats.org/drawingml/2006/main">
          <a:solidFill>
            <a:schemeClr val="accent3">
              <a:lumMod val="50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0.60638</cdr:x>
      <cdr:y>0.73973</cdr:y>
    </cdr:from>
    <cdr:to>
      <cdr:x>0.82979</cdr:x>
      <cdr:y>0.83562</cdr:y>
    </cdr:to>
    <cdr:sp macro="" textlink="">
      <cdr:nvSpPr>
        <cdr:cNvPr id="2" name="Rounded Rectangle 1"/>
        <cdr:cNvSpPr/>
      </cdr:nvSpPr>
      <cdr:spPr>
        <a:xfrm xmlns:a="http://schemas.openxmlformats.org/drawingml/2006/main">
          <a:off x="4343400" y="4114800"/>
          <a:ext cx="1600200" cy="533400"/>
        </a:xfrm>
        <a:prstGeom xmlns:a="http://schemas.openxmlformats.org/drawingml/2006/main" prst="roundRect">
          <a:avLst/>
        </a:prstGeom>
        <a:solidFill xmlns:a="http://schemas.openxmlformats.org/drawingml/2006/main">
          <a:srgbClr val="00B0F0"/>
        </a:solidFill>
        <a:ln xmlns:a="http://schemas.openxmlformats.org/drawingml/2006/main">
          <a:solidFill>
            <a:schemeClr val="accent3">
              <a:lumMod val="50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0.25949</cdr:x>
      <cdr:y>0.27397</cdr:y>
    </cdr:from>
    <cdr:to>
      <cdr:x>0.57864</cdr:x>
      <cdr:y>0.35138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858661" y="1524000"/>
          <a:ext cx="2286008" cy="4306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000" dirty="0" smtClean="0">
              <a:solidFill>
                <a:schemeClr val="accent6">
                  <a:lumMod val="75000"/>
                </a:schemeClr>
              </a:solidFill>
            </a:rPr>
            <a:t>Current Work</a:t>
          </a:r>
          <a:endParaRPr lang="en-US" sz="2000" dirty="0">
            <a:solidFill>
              <a:schemeClr val="accent6">
                <a:lumMod val="75000"/>
              </a:schemeClr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0.60638</cdr:x>
      <cdr:y>0.73973</cdr:y>
    </cdr:from>
    <cdr:to>
      <cdr:x>0.82979</cdr:x>
      <cdr:y>0.83562</cdr:y>
    </cdr:to>
    <cdr:sp macro="" textlink="">
      <cdr:nvSpPr>
        <cdr:cNvPr id="2" name="Rounded Rectangle 1"/>
        <cdr:cNvSpPr/>
      </cdr:nvSpPr>
      <cdr:spPr>
        <a:xfrm xmlns:a="http://schemas.openxmlformats.org/drawingml/2006/main">
          <a:off x="4343400" y="4114800"/>
          <a:ext cx="1600200" cy="533400"/>
        </a:xfrm>
        <a:prstGeom xmlns:a="http://schemas.openxmlformats.org/drawingml/2006/main" prst="roundRect">
          <a:avLst/>
        </a:prstGeom>
        <a:solidFill xmlns:a="http://schemas.openxmlformats.org/drawingml/2006/main">
          <a:srgbClr val="00B0F0"/>
        </a:solidFill>
        <a:ln xmlns:a="http://schemas.openxmlformats.org/drawingml/2006/main">
          <a:solidFill>
            <a:schemeClr val="accent3">
              <a:lumMod val="50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0.25949</cdr:x>
      <cdr:y>0.27397</cdr:y>
    </cdr:from>
    <cdr:to>
      <cdr:x>0.57864</cdr:x>
      <cdr:y>0.35138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858661" y="1524000"/>
          <a:ext cx="2286008" cy="4306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000" dirty="0" smtClean="0">
              <a:solidFill>
                <a:schemeClr val="accent6">
                  <a:lumMod val="75000"/>
                </a:schemeClr>
              </a:solidFill>
            </a:rPr>
            <a:t>Current Work</a:t>
          </a:r>
          <a:endParaRPr lang="en-US" sz="2000" dirty="0">
            <a:solidFill>
              <a:schemeClr val="accent6">
                <a:lumMod val="75000"/>
              </a:schemeClr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Liquid-Solid Flows: Collisional Interactions, R.A. Bagnold, and NASA's Low Gravity Aircraft</a:t>
            </a: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DC125C1C-4609-4BB5-8422-CA9BCEE960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7679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10BC6C0C-D435-463C-9040-FD43551A60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2670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DA765FBF-62DA-4733-B9A3-500973DACD5D}" type="slidenum">
              <a:rPr lang="en-US">
                <a:latin typeface="Times New Roman" pitchFamily="18" charset="0"/>
              </a:rPr>
              <a:pPr/>
              <a:t>1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DA765FBF-62DA-4733-B9A3-500973DACD5D}" type="slidenum">
              <a:rPr lang="en-US">
                <a:latin typeface="Times New Roman" pitchFamily="18" charset="0"/>
              </a:rPr>
              <a:pPr/>
              <a:t>2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D39A35-8A3C-4A68-86B7-F7FF181409DE}" type="slidenum">
              <a:rPr lang="en-US"/>
              <a:pPr/>
              <a:t>6</a:t>
            </a:fld>
            <a:endParaRPr lang="en-US"/>
          </a:p>
        </p:txBody>
      </p:sp>
      <p:sp>
        <p:nvSpPr>
          <p:cNvPr id="414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4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r>
              <a:rPr lang="en-US" sz="2000">
                <a:latin typeface="Lucida Grande" charset="0"/>
                <a:sym typeface="Lucida Grande" charset="0"/>
              </a:rPr>
              <a:t>outer rotating concentric cylinder Couette flow rheometer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2A9A51-B678-4496-AE2E-78101700A342}" type="datetime1">
              <a:rPr lang="en-US" smtClean="0"/>
              <a:pPr>
                <a:defRPr/>
              </a:pPr>
              <a:t>8/12/2015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D30987-BBFC-4139-95FD-50CA5CF3FD2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B84C6D7-5638-4104-BCA2-232D48D014A4}" type="datetime1">
              <a:rPr lang="en-US" smtClean="0"/>
              <a:pPr>
                <a:defRPr/>
              </a:pPr>
              <a:t>8/12/2015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AB83AE-8874-483E-942A-F97C7935D29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BC4522-71F8-4EB9-8098-3C13374D1ADE}" type="datetime1">
              <a:rPr lang="en-US" smtClean="0"/>
              <a:pPr>
                <a:defRPr/>
              </a:pPr>
              <a:t>8/12/2015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58E563-B747-43FB-9E27-56D85720D10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4EC63B1-85E2-4559-97D1-304257F926FD}" type="datetime1">
              <a:rPr lang="en-US" smtClean="0"/>
              <a:pPr>
                <a:defRPr/>
              </a:pPr>
              <a:t>8/12/2015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835749-A661-4EDA-A3D6-AD22BD4DB7A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4706DF-56E9-472A-9B6C-15AAFCC3D730}" type="datetime1">
              <a:rPr lang="en-US" smtClean="0"/>
              <a:pPr>
                <a:defRPr/>
              </a:pPr>
              <a:t>8/12/2015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BAA21F-578C-4ABB-82DE-A3D39929ACE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4950E8-4F38-4A0D-83B4-8AB07B45CE59}" type="datetime1">
              <a:rPr lang="en-US" smtClean="0"/>
              <a:pPr>
                <a:defRPr/>
              </a:pPr>
              <a:t>8/12/2015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AC2FBC-E546-4893-A7E6-969BB6952A2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60655A-241B-499E-BDEB-C83AB1E23161}" type="datetime1">
              <a:rPr lang="en-US" smtClean="0"/>
              <a:pPr>
                <a:defRPr/>
              </a:pPr>
              <a:t>8/12/2015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D579FB-CA6C-427C-8D00-DA9F516BB41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5FC10F-9663-4794-B57B-88C7771FEC30}" type="datetime1">
              <a:rPr lang="en-US" smtClean="0"/>
              <a:pPr>
                <a:defRPr/>
              </a:pPr>
              <a:t>8/12/2015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0EF6A9-02C5-4B40-8DF2-428319AD0D2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7CCF22-AC96-460B-A84A-CD79B161379C}" type="datetime1">
              <a:rPr lang="en-US" smtClean="0"/>
              <a:pPr>
                <a:defRPr/>
              </a:pPr>
              <a:t>8/12/2015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90F73E-41AA-4112-82BA-CFA28114E62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9EB1E3-965C-42A7-8B1A-79EEB96F383A}" type="datetime1">
              <a:rPr lang="en-US" smtClean="0"/>
              <a:pPr>
                <a:defRPr/>
              </a:pPr>
              <a:t>8/12/2015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B0E6C0-0060-4BB3-A82E-12CB4AFFCE8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493DAD-7D89-431D-A164-31F608293CFB}" type="datetime1">
              <a:rPr lang="en-US" smtClean="0"/>
              <a:pPr>
                <a:defRPr/>
              </a:pPr>
              <a:t>8/12/2015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CD0F7A-1C70-4C1D-B10C-F99A915580C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46FD828-7C30-4E5C-84BB-A7383A298F24}" type="datetime1">
              <a:rPr lang="en-US" smtClean="0"/>
              <a:pPr>
                <a:defRPr/>
              </a:pPr>
              <a:t>8/12/2015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2514014-C77B-4EF6-9DE4-34745EADB32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4" r:id="rId1"/>
    <p:sldLayoutId id="2147484225" r:id="rId2"/>
    <p:sldLayoutId id="2147484226" r:id="rId3"/>
    <p:sldLayoutId id="2147484227" r:id="rId4"/>
    <p:sldLayoutId id="2147484228" r:id="rId5"/>
    <p:sldLayoutId id="2147484229" r:id="rId6"/>
    <p:sldLayoutId id="2147484230" r:id="rId7"/>
    <p:sldLayoutId id="2147484231" r:id="rId8"/>
    <p:sldLayoutId id="2147484232" r:id="rId9"/>
    <p:sldLayoutId id="2147484233" r:id="rId10"/>
    <p:sldLayoutId id="2147484234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457200" y="685800"/>
            <a:ext cx="8229600" cy="212725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 err="1" smtClean="0"/>
              <a:t>RheologICAL</a:t>
            </a:r>
            <a:r>
              <a:rPr lang="en-US" sz="4000" dirty="0" smtClean="0"/>
              <a:t> Measurements of Liquid-Solid Flows with Inertia and Particle Settling</a:t>
            </a:r>
            <a:endParaRPr lang="en-US" sz="4000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609600" y="3657600"/>
            <a:ext cx="7924800" cy="17526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Esperanza Linares, Melany </a:t>
            </a:r>
            <a:r>
              <a:rPr lang="en-US" dirty="0"/>
              <a:t>L. </a:t>
            </a:r>
            <a:r>
              <a:rPr lang="en-US" dirty="0" smtClean="0"/>
              <a:t>Hunt, Roberto Zenit</a:t>
            </a:r>
            <a:r>
              <a:rPr lang="en-US" baseline="30000" dirty="0"/>
              <a:t>1</a:t>
            </a:r>
            <a:endParaRPr lang="en-US" dirty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/>
              <a:t>Mechanical Engineering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/>
              <a:t>Caltech</a:t>
            </a:r>
          </a:p>
        </p:txBody>
      </p:sp>
      <p:sp>
        <p:nvSpPr>
          <p:cNvPr id="11268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D1C8E2BD-9635-4C31-BB3B-3C83A72C36F0}" type="slidenum">
              <a:rPr lang="en-US">
                <a:solidFill>
                  <a:srgbClr val="FFFFFF"/>
                </a:solidFill>
              </a:rPr>
              <a:pPr/>
              <a:t>1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269" name="Text Box 9"/>
          <p:cNvSpPr txBox="1">
            <a:spLocks noChangeArrowheads="1"/>
          </p:cNvSpPr>
          <p:nvPr/>
        </p:nvSpPr>
        <p:spPr bwMode="auto">
          <a:xfrm>
            <a:off x="3810000" y="4648200"/>
            <a:ext cx="2286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dirty="0">
              <a:latin typeface="Times New Roman" pitchFamily="18" charset="0"/>
            </a:endParaRPr>
          </a:p>
        </p:txBody>
      </p:sp>
      <p:sp>
        <p:nvSpPr>
          <p:cNvPr id="11270" name="Text Box 15"/>
          <p:cNvSpPr txBox="1">
            <a:spLocks noChangeArrowheads="1"/>
          </p:cNvSpPr>
          <p:nvPr/>
        </p:nvSpPr>
        <p:spPr bwMode="auto">
          <a:xfrm>
            <a:off x="587828" y="5253162"/>
            <a:ext cx="535577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baseline="30000" dirty="0">
                <a:latin typeface="+mn-lt"/>
              </a:rPr>
              <a:t>1</a:t>
            </a:r>
            <a:r>
              <a:rPr lang="en-US" dirty="0" smtClean="0">
                <a:latin typeface="+mn-lt"/>
              </a:rPr>
              <a:t>UNAM, Mexico</a:t>
            </a:r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204051"/>
            <a:ext cx="1333500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90F73E-41AA-4112-82BA-CFA28114E62E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2619" y="1464024"/>
            <a:ext cx="7141381" cy="5253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1000" y="1479537"/>
            <a:ext cx="17526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i="1" dirty="0" smtClean="0">
                <a:sym typeface="Symbol" pitchFamily="18" charset="2"/>
              </a:rPr>
              <a:t></a:t>
            </a:r>
            <a:r>
              <a:rPr lang="en-US" sz="1900" i="1" baseline="-25000" dirty="0" smtClean="0">
                <a:sym typeface="Symbol" pitchFamily="18" charset="2"/>
              </a:rPr>
              <a:t>l</a:t>
            </a:r>
            <a:r>
              <a:rPr lang="en-US" sz="1900" i="1" dirty="0" smtClean="0">
                <a:sym typeface="Symbol" pitchFamily="18" charset="2"/>
              </a:rPr>
              <a:t> </a:t>
            </a:r>
            <a:r>
              <a:rPr lang="en-US" sz="1900" dirty="0" smtClean="0">
                <a:latin typeface="Arial"/>
                <a:cs typeface="Arial"/>
              </a:rPr>
              <a:t> is random loose pack solid fraction</a:t>
            </a:r>
          </a:p>
          <a:p>
            <a:endParaRPr lang="en-US" sz="1000" dirty="0">
              <a:latin typeface="Arial"/>
              <a:cs typeface="Arial"/>
            </a:endParaRPr>
          </a:p>
          <a:p>
            <a:r>
              <a:rPr lang="en-US" sz="1900" dirty="0" smtClean="0">
                <a:latin typeface="Arial"/>
                <a:cs typeface="Arial"/>
              </a:rPr>
              <a:t>Nylon spheres 6.4 mm diameter: </a:t>
            </a:r>
            <a:r>
              <a:rPr lang="en-US" sz="1900" i="1" dirty="0">
                <a:sym typeface="Symbol" pitchFamily="18" charset="2"/>
              </a:rPr>
              <a:t></a:t>
            </a:r>
            <a:r>
              <a:rPr lang="en-US" sz="1900" i="1" baseline="-25000" dirty="0">
                <a:sym typeface="Symbol" pitchFamily="18" charset="2"/>
              </a:rPr>
              <a:t>l</a:t>
            </a:r>
            <a:r>
              <a:rPr lang="en-US" sz="1900" i="1" dirty="0">
                <a:sym typeface="Symbol" pitchFamily="18" charset="2"/>
              </a:rPr>
              <a:t> </a:t>
            </a:r>
            <a:r>
              <a:rPr lang="en-US" sz="1900" dirty="0" smtClean="0">
                <a:sym typeface="Symbol" pitchFamily="18" charset="2"/>
              </a:rPr>
              <a:t>=0.57</a:t>
            </a:r>
          </a:p>
          <a:p>
            <a:endParaRPr lang="en-US" sz="1000" dirty="0">
              <a:sym typeface="Symbol" pitchFamily="18" charset="2"/>
            </a:endParaRPr>
          </a:p>
          <a:p>
            <a:r>
              <a:rPr lang="en-US" sz="1900" dirty="0" smtClean="0">
                <a:sym typeface="Symbol" pitchFamily="18" charset="2"/>
              </a:rPr>
              <a:t>SAN spheres 3.2 mm diameter </a:t>
            </a:r>
          </a:p>
          <a:p>
            <a:r>
              <a:rPr lang="en-US" sz="1900" i="1" dirty="0" smtClean="0">
                <a:sym typeface="Symbol" pitchFamily="18" charset="2"/>
              </a:rPr>
              <a:t></a:t>
            </a:r>
            <a:r>
              <a:rPr lang="en-US" sz="1900" i="1" baseline="-25000" dirty="0">
                <a:sym typeface="Symbol" pitchFamily="18" charset="2"/>
              </a:rPr>
              <a:t>l</a:t>
            </a:r>
            <a:r>
              <a:rPr lang="en-US" sz="1900" i="1" dirty="0">
                <a:sym typeface="Symbol" pitchFamily="18" charset="2"/>
              </a:rPr>
              <a:t> </a:t>
            </a:r>
            <a:r>
              <a:rPr lang="en-US" sz="1900" dirty="0" smtClean="0">
                <a:sym typeface="Symbol" pitchFamily="18" charset="2"/>
              </a:rPr>
              <a:t>=0.61</a:t>
            </a:r>
          </a:p>
          <a:p>
            <a:endParaRPr lang="en-US" sz="1000" dirty="0">
              <a:sym typeface="Symbol" pitchFamily="18" charset="2"/>
            </a:endParaRPr>
          </a:p>
          <a:p>
            <a:r>
              <a:rPr lang="en-US" sz="1900" dirty="0" smtClean="0">
                <a:sym typeface="Symbol" pitchFamily="18" charset="2"/>
              </a:rPr>
              <a:t>Polystyrene cylinders 3.3 mm:</a:t>
            </a:r>
          </a:p>
          <a:p>
            <a:r>
              <a:rPr lang="en-US" sz="1900" i="1" dirty="0">
                <a:sym typeface="Symbol" pitchFamily="18" charset="2"/>
              </a:rPr>
              <a:t></a:t>
            </a:r>
            <a:r>
              <a:rPr lang="en-US" sz="1900" i="1" baseline="-25000" dirty="0">
                <a:sym typeface="Symbol" pitchFamily="18" charset="2"/>
              </a:rPr>
              <a:t>l</a:t>
            </a:r>
            <a:r>
              <a:rPr lang="en-US" sz="1900" i="1" dirty="0">
                <a:sym typeface="Symbol" pitchFamily="18" charset="2"/>
              </a:rPr>
              <a:t> </a:t>
            </a:r>
            <a:r>
              <a:rPr lang="en-US" sz="1900" dirty="0">
                <a:sym typeface="Symbol" pitchFamily="18" charset="2"/>
              </a:rPr>
              <a:t>=</a:t>
            </a:r>
            <a:r>
              <a:rPr lang="en-US" sz="1900" dirty="0" smtClean="0">
                <a:sym typeface="Symbol" pitchFamily="18" charset="2"/>
              </a:rPr>
              <a:t>0.55</a:t>
            </a:r>
            <a:endParaRPr lang="en-US" sz="1900" dirty="0">
              <a:sym typeface="Symbol" pitchFamily="18" charset="2"/>
            </a:endParaRPr>
          </a:p>
          <a:p>
            <a:endParaRPr lang="en-US" dirty="0">
              <a:sym typeface="Symbol" pitchFamily="18" charset="2"/>
            </a:endParaRPr>
          </a:p>
          <a:p>
            <a:endParaRPr lang="en-US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228600" y="488937"/>
            <a:ext cx="8229600" cy="990600"/>
          </a:xfrm>
          <a:prstGeom prst="rect">
            <a:avLst/>
          </a:prstGeom>
          <a:ln/>
        </p:spPr>
        <p:txBody>
          <a:bodyPr rIns="35717"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srgbClr val="C00000"/>
                </a:solidFill>
              </a:rPr>
              <a:t>Results: different particles  with </a:t>
            </a:r>
            <a:r>
              <a:rPr lang="el-GR" sz="2800" dirty="0" smtClean="0">
                <a:solidFill>
                  <a:srgbClr val="C00000"/>
                </a:solidFill>
                <a:latin typeface="Times New Roman"/>
                <a:cs typeface="Times New Roman"/>
              </a:rPr>
              <a:t>ρ</a:t>
            </a:r>
            <a:r>
              <a:rPr lang="en-US" sz="2800" baseline="-25000" dirty="0" smtClean="0">
                <a:solidFill>
                  <a:srgbClr val="C00000"/>
                </a:solidFill>
                <a:latin typeface="Times New Roman"/>
                <a:cs typeface="Times New Roman"/>
              </a:rPr>
              <a:t>p</a:t>
            </a:r>
            <a:r>
              <a:rPr lang="en-US" sz="2800" dirty="0" smtClean="0">
                <a:solidFill>
                  <a:srgbClr val="C00000"/>
                </a:solidFill>
                <a:latin typeface="Times New Roman"/>
                <a:cs typeface="Times New Roman"/>
              </a:rPr>
              <a:t> ≈ </a:t>
            </a:r>
            <a:r>
              <a:rPr lang="el-GR" sz="2800" dirty="0" smtClean="0">
                <a:solidFill>
                  <a:srgbClr val="C00000"/>
                </a:solidFill>
                <a:latin typeface="Times New Roman"/>
                <a:cs typeface="Times New Roman"/>
              </a:rPr>
              <a:t>ρ</a:t>
            </a:r>
            <a:r>
              <a:rPr lang="en-US" sz="2800" baseline="-25000" dirty="0" smtClean="0">
                <a:solidFill>
                  <a:srgbClr val="C00000"/>
                </a:solidFill>
                <a:latin typeface="Times New Roman"/>
                <a:cs typeface="Times New Roman"/>
              </a:rPr>
              <a:t>f </a:t>
            </a:r>
            <a:r>
              <a:rPr lang="en-US" sz="2800" dirty="0" smtClean="0">
                <a:solidFill>
                  <a:srgbClr val="C00000"/>
                </a:solidFill>
                <a:latin typeface="Times New Roman"/>
                <a:cs typeface="Times New Roman"/>
              </a:rPr>
              <a:t> and smooth walls; </a:t>
            </a:r>
            <a:r>
              <a:rPr lang="en-US" sz="2800" dirty="0" smtClean="0">
                <a:solidFill>
                  <a:srgbClr val="C00000"/>
                </a:solidFill>
                <a:latin typeface="+mn-lt"/>
                <a:cs typeface="Times New Roman"/>
              </a:rPr>
              <a:t>Bagnold macro-viscous data </a:t>
            </a:r>
            <a:endParaRPr lang="en-US" sz="28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Oval 2"/>
          <p:cNvSpPr/>
          <p:nvPr/>
        </p:nvSpPr>
        <p:spPr>
          <a:xfrm>
            <a:off x="3200400" y="2286000"/>
            <a:ext cx="152400" cy="1524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flipH="1">
            <a:off x="4710665" y="4914900"/>
            <a:ext cx="157273" cy="1905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816701" y="2931042"/>
            <a:ext cx="152400" cy="1524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391400" y="3938482"/>
            <a:ext cx="152400" cy="1524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696200" y="3483934"/>
            <a:ext cx="152400" cy="1524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934200" y="4080249"/>
            <a:ext cx="152400" cy="1524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776357" y="5413505"/>
            <a:ext cx="1839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Koos</a:t>
            </a:r>
            <a:r>
              <a:rPr lang="en-US" dirty="0" smtClean="0"/>
              <a:t>, et al, PF,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50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90F73E-41AA-4112-82BA-CFA28114E62E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052486"/>
            <a:ext cx="7462838" cy="5461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28600" y="308430"/>
            <a:ext cx="8229600" cy="990600"/>
          </a:xfrm>
          <a:prstGeom prst="rect">
            <a:avLst/>
          </a:prstGeom>
          <a:ln/>
        </p:spPr>
        <p:txBody>
          <a:bodyPr rIns="35717"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rgbClr val="C00000"/>
                </a:solidFill>
              </a:rPr>
              <a:t>Results for </a:t>
            </a:r>
            <a:r>
              <a:rPr lang="en-US" sz="3200" dirty="0" smtClean="0">
                <a:solidFill>
                  <a:srgbClr val="C00000"/>
                </a:solidFill>
                <a:latin typeface="Times New Roman"/>
                <a:cs typeface="Times New Roman"/>
              </a:rPr>
              <a:t>smooth &amp; rough walls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18000" y="4953000"/>
            <a:ext cx="368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Correlation for low-Re suspensions studies, such as </a:t>
            </a:r>
            <a:r>
              <a:rPr lang="en-US" dirty="0" err="1" smtClean="0">
                <a:solidFill>
                  <a:srgbClr val="FF0000"/>
                </a:solidFill>
              </a:rPr>
              <a:t>Acrivos</a:t>
            </a:r>
            <a:r>
              <a:rPr lang="en-US" dirty="0" smtClean="0">
                <a:solidFill>
                  <a:srgbClr val="FF0000"/>
                </a:solidFill>
              </a:rPr>
              <a:t>, et al &amp; Boyer, et al 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6096000" y="4495800"/>
            <a:ext cx="228600" cy="5334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086447" y="3325551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Rough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461000" y="351169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Smooth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196668" y="1964266"/>
            <a:ext cx="762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299199" y="2709332"/>
            <a:ext cx="762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22900" y="3124200"/>
            <a:ext cx="762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640666" y="4635500"/>
            <a:ext cx="762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191000" y="4250266"/>
            <a:ext cx="762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751667" y="5190064"/>
            <a:ext cx="762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577665" y="2573866"/>
            <a:ext cx="76200" cy="118532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184402" y="1515533"/>
            <a:ext cx="76200" cy="1219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536028" y="4589781"/>
            <a:ext cx="56086" cy="83819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422900" y="4114801"/>
            <a:ext cx="60959" cy="12615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299199" y="3882714"/>
            <a:ext cx="76200" cy="79686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7332131" y="3167224"/>
            <a:ext cx="85947" cy="77201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196668" y="3429001"/>
            <a:ext cx="76201" cy="80432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2166416" y="1349831"/>
            <a:ext cx="112172" cy="83819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3236371" y="5250172"/>
            <a:ext cx="56086" cy="45719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2514600" y="5562600"/>
            <a:ext cx="132286" cy="83819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171854" y="1637452"/>
            <a:ext cx="2465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Settling particles</a:t>
            </a:r>
            <a:endParaRPr lang="en-US" dirty="0">
              <a:solidFill>
                <a:srgbClr val="00B050"/>
              </a:solidFill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6680200" y="1950057"/>
            <a:ext cx="592669" cy="797375"/>
          </a:xfrm>
          <a:prstGeom prst="line">
            <a:avLst/>
          </a:prstGeom>
          <a:ln w="15875">
            <a:solidFill>
              <a:srgbClr val="00CC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512" name="Right Brace 64511"/>
          <p:cNvSpPr/>
          <p:nvPr/>
        </p:nvSpPr>
        <p:spPr>
          <a:xfrm>
            <a:off x="4876800" y="1576492"/>
            <a:ext cx="381000" cy="518676"/>
          </a:xfrm>
          <a:prstGeom prst="rightBrace">
            <a:avLst/>
          </a:prstGeom>
          <a:ln>
            <a:solidFill>
              <a:srgbClr val="00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>
            <a:off x="6646334" y="1950057"/>
            <a:ext cx="643469" cy="474134"/>
          </a:xfrm>
          <a:prstGeom prst="line">
            <a:avLst/>
          </a:prstGeom>
          <a:ln w="15875">
            <a:solidFill>
              <a:srgbClr val="00CC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118785" y="3002385"/>
            <a:ext cx="1418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Difference is slip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554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8764760"/>
              </p:ext>
            </p:extLst>
          </p:nvPr>
        </p:nvGraphicFramePr>
        <p:xfrm>
          <a:off x="910167" y="762000"/>
          <a:ext cx="7162800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2438401" y="842665"/>
            <a:ext cx="4190999" cy="1976735"/>
          </a:xfrm>
          <a:prstGeom prst="roundRect">
            <a:avLst/>
          </a:prstGeom>
          <a:pattFill prst="ltDnDiag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581400" y="5029200"/>
            <a:ext cx="2667000" cy="762000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835749-A661-4EDA-A3D6-AD22BD4DB7AC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3581400" y="3962400"/>
            <a:ext cx="990600" cy="1447800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593805" y="4563714"/>
            <a:ext cx="1066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chemeClr val="bg1"/>
                </a:solidFill>
              </a:rPr>
              <a:t>Acrivos</a:t>
            </a:r>
            <a:r>
              <a:rPr lang="en-US" sz="1600" dirty="0" smtClean="0">
                <a:solidFill>
                  <a:schemeClr val="bg1"/>
                </a:solidFill>
              </a:rPr>
              <a:t>, Fan, </a:t>
            </a:r>
            <a:r>
              <a:rPr lang="en-US" sz="1600" dirty="0" err="1" smtClean="0">
                <a:solidFill>
                  <a:schemeClr val="bg1"/>
                </a:solidFill>
              </a:rPr>
              <a:t>Mauri</a:t>
            </a:r>
            <a:r>
              <a:rPr lang="en-US" sz="1600" dirty="0" smtClean="0">
                <a:solidFill>
                  <a:schemeClr val="bg1"/>
                </a:solidFill>
              </a:rPr>
              <a:t> 1994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00722" y="4322128"/>
            <a:ext cx="30001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70C0"/>
                </a:solidFill>
              </a:rPr>
              <a:t>Boyer, </a:t>
            </a:r>
            <a:r>
              <a:rPr lang="en-US" sz="1600" dirty="0" err="1" smtClean="0">
                <a:solidFill>
                  <a:srgbClr val="0070C0"/>
                </a:solidFill>
              </a:rPr>
              <a:t>Guazzelli</a:t>
            </a:r>
            <a:r>
              <a:rPr lang="en-US" sz="1600" dirty="0" smtClean="0">
                <a:solidFill>
                  <a:srgbClr val="0070C0"/>
                </a:solidFill>
              </a:rPr>
              <a:t> &amp; </a:t>
            </a:r>
            <a:r>
              <a:rPr lang="en-US" sz="1600" dirty="0" err="1" smtClean="0">
                <a:solidFill>
                  <a:srgbClr val="0070C0"/>
                </a:solidFill>
              </a:rPr>
              <a:t>Pouliquen</a:t>
            </a:r>
            <a:r>
              <a:rPr lang="en-US" sz="1600" dirty="0" smtClean="0">
                <a:solidFill>
                  <a:srgbClr val="0070C0"/>
                </a:solidFill>
              </a:rPr>
              <a:t> 2011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3400" y="62484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Re=</a:t>
            </a:r>
            <a:r>
              <a:rPr lang="el-GR" dirty="0" smtClean="0">
                <a:sym typeface="Symbol"/>
              </a:rPr>
              <a:t>ρ</a:t>
            </a:r>
            <a:r>
              <a:rPr lang="en-US" baseline="-25000" dirty="0" smtClean="0">
                <a:sym typeface="Symbol"/>
              </a:rPr>
              <a:t>f</a:t>
            </a:r>
            <a:r>
              <a:rPr lang="en-US" dirty="0" smtClean="0">
                <a:sym typeface="Symbol"/>
              </a:rPr>
              <a:t>d</a:t>
            </a:r>
            <a:r>
              <a:rPr lang="en-US" baseline="30000" dirty="0" smtClean="0">
                <a:sym typeface="Symbol"/>
              </a:rPr>
              <a:t>2</a:t>
            </a:r>
            <a:r>
              <a:rPr lang="el-GR" dirty="0" smtClean="0">
                <a:sym typeface="Symbol"/>
              </a:rPr>
              <a:t></a:t>
            </a:r>
            <a:r>
              <a:rPr lang="en-US" dirty="0" smtClean="0">
                <a:sym typeface="Symbol"/>
              </a:rPr>
              <a:t>/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01133" y="364067"/>
            <a:ext cx="7299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Neutrally-buoyant experiments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438400" y="990599"/>
            <a:ext cx="4953000" cy="114300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5378682" y="1421167"/>
            <a:ext cx="1295400" cy="712433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674082" y="1477985"/>
            <a:ext cx="20379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Bagnold 1954, “</a:t>
            </a:r>
            <a:r>
              <a:rPr lang="en-US" sz="1600" b="1" dirty="0" err="1" smtClean="0">
                <a:solidFill>
                  <a:srgbClr val="FF0000"/>
                </a:solidFill>
              </a:rPr>
              <a:t>macroviscous</a:t>
            </a:r>
            <a:r>
              <a:rPr lang="en-US" sz="1600" b="1" dirty="0" smtClean="0">
                <a:solidFill>
                  <a:srgbClr val="FF0000"/>
                </a:solidFill>
              </a:rPr>
              <a:t>”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44982" y="990599"/>
            <a:ext cx="2933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Koos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, Linares, Hunt, Brennen 2012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73830" y="2286000"/>
            <a:ext cx="3276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Current work; rough walls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326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739208"/>
              </p:ext>
            </p:extLst>
          </p:nvPr>
        </p:nvGraphicFramePr>
        <p:xfrm>
          <a:off x="910167" y="762000"/>
          <a:ext cx="7162800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2438401" y="842665"/>
            <a:ext cx="4190999" cy="1976735"/>
          </a:xfrm>
          <a:prstGeom prst="roundRect">
            <a:avLst/>
          </a:prstGeom>
          <a:pattFill prst="ltDnDiag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581400" y="5029200"/>
            <a:ext cx="2667000" cy="762000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835749-A661-4EDA-A3D6-AD22BD4DB7AC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3581400" y="3962400"/>
            <a:ext cx="990600" cy="1447800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593805" y="4563714"/>
            <a:ext cx="1066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chemeClr val="bg1"/>
                </a:solidFill>
              </a:rPr>
              <a:t>Acrivos</a:t>
            </a:r>
            <a:r>
              <a:rPr lang="en-US" sz="1600" dirty="0" smtClean="0">
                <a:solidFill>
                  <a:schemeClr val="bg1"/>
                </a:solidFill>
              </a:rPr>
              <a:t>, Fan, </a:t>
            </a:r>
            <a:r>
              <a:rPr lang="en-US" sz="1600" dirty="0" err="1" smtClean="0">
                <a:solidFill>
                  <a:schemeClr val="bg1"/>
                </a:solidFill>
              </a:rPr>
              <a:t>Mauri</a:t>
            </a:r>
            <a:r>
              <a:rPr lang="en-US" sz="1600" dirty="0" smtClean="0">
                <a:solidFill>
                  <a:schemeClr val="bg1"/>
                </a:solidFill>
              </a:rPr>
              <a:t> 1994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00722" y="4322128"/>
            <a:ext cx="30001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70C0"/>
                </a:solidFill>
              </a:rPr>
              <a:t>Boyer, </a:t>
            </a:r>
            <a:r>
              <a:rPr lang="en-US" sz="1600" dirty="0" err="1" smtClean="0">
                <a:solidFill>
                  <a:srgbClr val="0070C0"/>
                </a:solidFill>
              </a:rPr>
              <a:t>Guazzelli</a:t>
            </a:r>
            <a:r>
              <a:rPr lang="en-US" sz="1600" dirty="0" smtClean="0">
                <a:solidFill>
                  <a:srgbClr val="0070C0"/>
                </a:solidFill>
              </a:rPr>
              <a:t> &amp; </a:t>
            </a:r>
            <a:r>
              <a:rPr lang="en-US" sz="1600" dirty="0" err="1" smtClean="0">
                <a:solidFill>
                  <a:srgbClr val="0070C0"/>
                </a:solidFill>
              </a:rPr>
              <a:t>Pouliquen</a:t>
            </a:r>
            <a:r>
              <a:rPr lang="en-US" sz="1600" dirty="0" smtClean="0">
                <a:solidFill>
                  <a:srgbClr val="0070C0"/>
                </a:solidFill>
              </a:rPr>
              <a:t> 2011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3400" y="62484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Re=</a:t>
            </a:r>
            <a:r>
              <a:rPr lang="el-GR" dirty="0" smtClean="0">
                <a:sym typeface="Symbol"/>
              </a:rPr>
              <a:t>ρ</a:t>
            </a:r>
            <a:r>
              <a:rPr lang="en-US" baseline="-25000" dirty="0" smtClean="0">
                <a:sym typeface="Symbol"/>
              </a:rPr>
              <a:t>f</a:t>
            </a:r>
            <a:r>
              <a:rPr lang="en-US" dirty="0" smtClean="0">
                <a:sym typeface="Symbol"/>
              </a:rPr>
              <a:t>d</a:t>
            </a:r>
            <a:r>
              <a:rPr lang="en-US" baseline="30000" dirty="0" smtClean="0">
                <a:sym typeface="Symbol"/>
              </a:rPr>
              <a:t>2</a:t>
            </a:r>
            <a:r>
              <a:rPr lang="el-GR" dirty="0" smtClean="0">
                <a:sym typeface="Symbol"/>
              </a:rPr>
              <a:t></a:t>
            </a:r>
            <a:r>
              <a:rPr lang="en-US" dirty="0" smtClean="0">
                <a:sym typeface="Symbol"/>
              </a:rPr>
              <a:t>/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01133" y="364067"/>
            <a:ext cx="7299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Neutrally-buoyant experiments + simulations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438400" y="990599"/>
            <a:ext cx="4953000" cy="114300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5378682" y="1421167"/>
            <a:ext cx="1295400" cy="712433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674082" y="1477985"/>
            <a:ext cx="20379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Bagnold 1954, “</a:t>
            </a:r>
            <a:r>
              <a:rPr lang="en-US" sz="1600" b="1" dirty="0" err="1" smtClean="0">
                <a:solidFill>
                  <a:srgbClr val="FF0000"/>
                </a:solidFill>
              </a:rPr>
              <a:t>macroviscous</a:t>
            </a:r>
            <a:r>
              <a:rPr lang="en-US" sz="1600" b="1" dirty="0" smtClean="0">
                <a:solidFill>
                  <a:srgbClr val="FF0000"/>
                </a:solidFill>
              </a:rPr>
              <a:t>”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44982" y="990599"/>
            <a:ext cx="2933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Koos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, Linares, Hunt, Brennen 2012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57800" y="2269671"/>
            <a:ext cx="3276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Current work; rough walls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133600" y="1987665"/>
            <a:ext cx="2895600" cy="1981200"/>
          </a:xfrm>
          <a:prstGeom prst="roundRect">
            <a:avLst/>
          </a:prstGeom>
          <a:solidFill>
            <a:srgbClr val="00FF99">
              <a:alpha val="96000"/>
            </a:srgbClr>
          </a:solidFill>
          <a:ln>
            <a:solidFill>
              <a:srgbClr val="00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209800" y="2182674"/>
            <a:ext cx="2819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Simulations: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Kulkarni &amp; Morris </a:t>
            </a:r>
            <a:r>
              <a:rPr lang="en-US" sz="1600" dirty="0" smtClean="0"/>
              <a:t>2008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Yeo &amp; Maxey </a:t>
            </a:r>
            <a:r>
              <a:rPr lang="en-US" sz="1600" dirty="0" smtClean="0"/>
              <a:t>2013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Picano</a:t>
            </a:r>
            <a:r>
              <a:rPr lang="en-US" dirty="0" smtClean="0"/>
              <a:t>, et al </a:t>
            </a:r>
            <a:r>
              <a:rPr lang="en-US" sz="1600" dirty="0" smtClean="0"/>
              <a:t>2013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24727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9906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Effective viscosity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229" y="1219200"/>
            <a:ext cx="8458200" cy="5105400"/>
          </a:xfrm>
        </p:spPr>
        <p:txBody>
          <a:bodyPr/>
          <a:lstStyle/>
          <a:p>
            <a:pPr marL="0" indent="0">
              <a:buNone/>
            </a:pPr>
            <a:r>
              <a:rPr lang="en-US" sz="2200" dirty="0" smtClean="0"/>
              <a:t>Particle contribution to stress = sum stress over all particles +</a:t>
            </a:r>
          </a:p>
          <a:p>
            <a:pPr marL="0" indent="0">
              <a:buNone/>
            </a:pPr>
            <a:r>
              <a:rPr lang="en-US" sz="2200" dirty="0"/>
              <a:t>	</a:t>
            </a:r>
            <a:r>
              <a:rPr lang="en-US" sz="2200" dirty="0" smtClean="0"/>
              <a:t>stress due to particle acceleration + Reynolds stress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835749-A661-4EDA-A3D6-AD22BD4DB7AC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110965"/>
              </p:ext>
            </p:extLst>
          </p:nvPr>
        </p:nvGraphicFramePr>
        <p:xfrm>
          <a:off x="685800" y="2028207"/>
          <a:ext cx="6667500" cy="43464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353300" y="2362200"/>
            <a:ext cx="1447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 smtClean="0"/>
              <a:t>Simulations</a:t>
            </a:r>
          </a:p>
          <a:p>
            <a:endParaRPr lang="en-US" sz="800" u="sng" dirty="0" smtClean="0"/>
          </a:p>
          <a:p>
            <a:r>
              <a:rPr lang="en-US" sz="1600" dirty="0" smtClean="0">
                <a:solidFill>
                  <a:srgbClr val="0070C0"/>
                </a:solidFill>
              </a:rPr>
              <a:t>Kulkarni &amp; Morris </a:t>
            </a:r>
            <a:r>
              <a:rPr lang="en-US" sz="1200" dirty="0" smtClean="0">
                <a:solidFill>
                  <a:srgbClr val="0070C0"/>
                </a:solidFill>
              </a:rPr>
              <a:t>2008</a:t>
            </a:r>
            <a:r>
              <a:rPr lang="en-US" sz="1600" dirty="0" smtClean="0">
                <a:solidFill>
                  <a:srgbClr val="0070C0"/>
                </a:solidFill>
              </a:rPr>
              <a:t>;</a:t>
            </a:r>
          </a:p>
          <a:p>
            <a:r>
              <a:rPr lang="en-US" sz="1600" dirty="0" smtClean="0">
                <a:solidFill>
                  <a:srgbClr val="0070C0"/>
                </a:solidFill>
              </a:rPr>
              <a:t> </a:t>
            </a:r>
          </a:p>
          <a:p>
            <a:r>
              <a:rPr lang="en-US" sz="1600" dirty="0" smtClean="0">
                <a:solidFill>
                  <a:srgbClr val="FF0000"/>
                </a:solidFill>
              </a:rPr>
              <a:t>Yeo &amp; Maxey </a:t>
            </a:r>
            <a:r>
              <a:rPr lang="en-US" sz="1200" dirty="0" smtClean="0">
                <a:solidFill>
                  <a:srgbClr val="FF0000"/>
                </a:solidFill>
              </a:rPr>
              <a:t>2013;</a:t>
            </a:r>
          </a:p>
          <a:p>
            <a:endParaRPr lang="en-US" sz="800" dirty="0" smtClean="0">
              <a:solidFill>
                <a:srgbClr val="FF0000"/>
              </a:solidFill>
            </a:endParaRPr>
          </a:p>
          <a:p>
            <a:r>
              <a:rPr lang="en-US" sz="1600" dirty="0" err="1" smtClean="0">
                <a:solidFill>
                  <a:srgbClr val="00B050"/>
                </a:solidFill>
              </a:rPr>
              <a:t>Picano</a:t>
            </a:r>
            <a:r>
              <a:rPr lang="en-US" sz="1600" dirty="0" smtClean="0">
                <a:solidFill>
                  <a:srgbClr val="00B050"/>
                </a:solidFill>
              </a:rPr>
              <a:t>, et al </a:t>
            </a:r>
            <a:r>
              <a:rPr lang="en-US" sz="1200" dirty="0" smtClean="0">
                <a:solidFill>
                  <a:srgbClr val="00B050"/>
                </a:solidFill>
              </a:rPr>
              <a:t>2013</a:t>
            </a:r>
            <a:endParaRPr lang="en-US" sz="1200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29000" y="4937226"/>
            <a:ext cx="44196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Eiler</a:t>
            </a:r>
            <a:r>
              <a:rPr lang="en-US" sz="1600" dirty="0" smtClean="0"/>
              <a:t>: </a:t>
            </a:r>
            <a:r>
              <a:rPr lang="en-US" sz="1600" dirty="0" smtClean="0">
                <a:sym typeface="Symbol"/>
              </a:rPr>
              <a:t></a:t>
            </a:r>
            <a:r>
              <a:rPr lang="en-US" sz="1600" baseline="-25000" dirty="0" smtClean="0">
                <a:sym typeface="Symbol"/>
              </a:rPr>
              <a:t>eff</a:t>
            </a:r>
            <a:r>
              <a:rPr lang="en-US" sz="1600" dirty="0" smtClean="0">
                <a:sym typeface="Symbol"/>
              </a:rPr>
              <a:t>/=[1+1.25*</a:t>
            </a:r>
            <a:r>
              <a:rPr lang="en-US" sz="1600" i="1" dirty="0" smtClean="0">
                <a:sym typeface="Symbol"/>
              </a:rPr>
              <a:t></a:t>
            </a:r>
            <a:r>
              <a:rPr lang="en-US" sz="1600" dirty="0" smtClean="0">
                <a:sym typeface="Symbol"/>
              </a:rPr>
              <a:t>/(1-</a:t>
            </a:r>
            <a:r>
              <a:rPr lang="en-US" sz="1600" i="1" dirty="0" smtClean="0">
                <a:sym typeface="Symbol"/>
              </a:rPr>
              <a:t></a:t>
            </a:r>
            <a:r>
              <a:rPr lang="en-US" sz="1600" dirty="0" smtClean="0">
                <a:sym typeface="Symbol"/>
              </a:rPr>
              <a:t>/</a:t>
            </a:r>
            <a:r>
              <a:rPr lang="en-US" sz="1600" i="1" dirty="0" smtClean="0">
                <a:sym typeface="Symbol"/>
              </a:rPr>
              <a:t></a:t>
            </a:r>
            <a:r>
              <a:rPr lang="en-US" sz="1600" i="1" baseline="-25000" dirty="0" smtClean="0">
                <a:sym typeface="Symbol"/>
              </a:rPr>
              <a:t>m</a:t>
            </a:r>
            <a:r>
              <a:rPr lang="en-US" sz="1600" dirty="0" smtClean="0">
                <a:sym typeface="Symbol"/>
              </a:rPr>
              <a:t>)]</a:t>
            </a:r>
            <a:r>
              <a:rPr lang="en-US" sz="1600" baseline="30000" dirty="0" smtClean="0">
                <a:sym typeface="Symbol"/>
              </a:rPr>
              <a:t>2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1371600" y="2659753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</a:t>
            </a:r>
            <a:r>
              <a:rPr lang="en-US" baseline="-25000" dirty="0" smtClean="0"/>
              <a:t>d</a:t>
            </a:r>
            <a:r>
              <a:rPr lang="en-US" dirty="0" smtClean="0"/>
              <a:t>=</a:t>
            </a:r>
            <a:r>
              <a:rPr lang="en-US" i="1" dirty="0" smtClean="0">
                <a:sym typeface="Symbol"/>
              </a:rPr>
              <a:t></a:t>
            </a:r>
            <a:r>
              <a:rPr lang="en-US" sz="1600" i="1" dirty="0" smtClean="0">
                <a:sym typeface="Symbol"/>
              </a:rPr>
              <a:t>d</a:t>
            </a:r>
            <a:r>
              <a:rPr lang="en-US" i="1" baseline="30000" dirty="0" smtClean="0">
                <a:sym typeface="Symbol"/>
              </a:rPr>
              <a:t>2</a:t>
            </a:r>
            <a:r>
              <a:rPr lang="en-US" i="1" dirty="0" smtClean="0">
                <a:sym typeface="Symbol"/>
              </a:rPr>
              <a:t>/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93931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229600" cy="9906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Neutrally-buoyant; rough walls 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835749-A661-4EDA-A3D6-AD22BD4DB7AC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934200" y="2438400"/>
            <a:ext cx="1676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 mm Polystyrene; alcohol-</a:t>
            </a:r>
            <a:r>
              <a:rPr lang="en-US" dirty="0" err="1" smtClean="0"/>
              <a:t>glycerine</a:t>
            </a:r>
            <a:r>
              <a:rPr lang="en-US" dirty="0" smtClean="0"/>
              <a:t>;</a:t>
            </a:r>
          </a:p>
          <a:p>
            <a:r>
              <a:rPr lang="en-US" dirty="0" smtClean="0">
                <a:sym typeface="Symbol"/>
              </a:rPr>
              <a:t></a:t>
            </a:r>
            <a:r>
              <a:rPr lang="en-US" baseline="-25000" dirty="0" smtClean="0">
                <a:sym typeface="Symbol"/>
              </a:rPr>
              <a:t>p</a:t>
            </a:r>
            <a:r>
              <a:rPr lang="en-US" dirty="0" smtClean="0">
                <a:sym typeface="Symbol"/>
              </a:rPr>
              <a:t>=</a:t>
            </a:r>
            <a:r>
              <a:rPr lang="en-US" baseline="-25000" dirty="0" smtClean="0">
                <a:sym typeface="Symbol"/>
              </a:rPr>
              <a:t>f</a:t>
            </a:r>
            <a:endParaRPr lang="en-US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5314303"/>
              </p:ext>
            </p:extLst>
          </p:nvPr>
        </p:nvGraphicFramePr>
        <p:xfrm>
          <a:off x="609600" y="1066800"/>
          <a:ext cx="76200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06158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0EF6A9-02C5-4B40-8DF2-428319AD0D20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7442260"/>
              </p:ext>
            </p:extLst>
          </p:nvPr>
        </p:nvGraphicFramePr>
        <p:xfrm>
          <a:off x="838200" y="1219200"/>
          <a:ext cx="76200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Neutrally-buoyant; rough walls 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3178629" y="2567659"/>
            <a:ext cx="21336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Picano</a:t>
            </a:r>
            <a:r>
              <a:rPr lang="en-US" dirty="0" smtClean="0"/>
              <a:t>, et al, 2013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971800" y="1524000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Polystyrene; glycerol + alcohol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021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Neutrally-buoyant; rough walls 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835749-A661-4EDA-A3D6-AD22BD4DB7AC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1935859"/>
              </p:ext>
            </p:extLst>
          </p:nvPr>
        </p:nvGraphicFramePr>
        <p:xfrm>
          <a:off x="609600" y="1371600"/>
          <a:ext cx="70104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781800" y="3810000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 mm Polystyrene; water-glycerol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850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835749-A661-4EDA-A3D6-AD22BD4DB7AC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9793953"/>
              </p:ext>
            </p:extLst>
          </p:nvPr>
        </p:nvGraphicFramePr>
        <p:xfrm>
          <a:off x="609600" y="609600"/>
          <a:ext cx="7924800" cy="579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33400" y="457200"/>
            <a:ext cx="624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Neutrally buoyant 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5791200" y="44196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Water </a:t>
            </a:r>
            <a:r>
              <a:rPr lang="en-US" dirty="0" err="1" smtClean="0"/>
              <a:t>glycerine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752600" y="1676400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Alcohol </a:t>
            </a:r>
            <a:r>
              <a:rPr lang="en-US" dirty="0" err="1" smtClean="0"/>
              <a:t>glycerine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992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Transition to turbulence; pure fluid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835749-A661-4EDA-A3D6-AD22BD4DB7AC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6708739"/>
              </p:ext>
            </p:extLst>
          </p:nvPr>
        </p:nvGraphicFramePr>
        <p:xfrm>
          <a:off x="228600" y="1413510"/>
          <a:ext cx="8534400" cy="4911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Straight Connector 5"/>
          <p:cNvCxnSpPr>
            <a:endCxn id="3" idx="1"/>
          </p:cNvCxnSpPr>
          <p:nvPr/>
        </p:nvCxnSpPr>
        <p:spPr>
          <a:xfrm flipV="1">
            <a:off x="4800600" y="2095500"/>
            <a:ext cx="2819400" cy="14695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667000" y="4512129"/>
            <a:ext cx="1143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laminar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591300" y="3738851"/>
            <a:ext cx="1485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turbulent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620000" y="1905000"/>
            <a:ext cx="1295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rough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571014" y="2857500"/>
            <a:ext cx="1143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smooth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905000" y="4893129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Alcohol </a:t>
            </a:r>
            <a:r>
              <a:rPr lang="en-US" dirty="0" err="1" smtClean="0"/>
              <a:t>glycerine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4855029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Water </a:t>
            </a:r>
            <a:r>
              <a:rPr lang="en-US" dirty="0" err="1" smtClean="0"/>
              <a:t>glycerine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114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457200" y="685800"/>
            <a:ext cx="8229600" cy="212725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 err="1" smtClean="0"/>
              <a:t>RheologICAL</a:t>
            </a:r>
            <a:r>
              <a:rPr lang="en-US" sz="4000" dirty="0" smtClean="0"/>
              <a:t> Measurements of Liquid-Solid Flows with Inertia </a:t>
            </a:r>
            <a:r>
              <a:rPr lang="en-US" sz="4000" dirty="0" smtClean="0">
                <a:solidFill>
                  <a:schemeClr val="tx2">
                    <a:lumMod val="10000"/>
                    <a:lumOff val="90000"/>
                  </a:schemeClr>
                </a:solidFill>
              </a:rPr>
              <a:t>and Particle Settling</a:t>
            </a:r>
            <a:endParaRPr lang="en-US" sz="4000" dirty="0">
              <a:solidFill>
                <a:schemeClr val="tx2">
                  <a:lumMod val="10000"/>
                  <a:lumOff val="90000"/>
                </a:schemeClr>
              </a:solidFill>
            </a:endParaRP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609600" y="3657600"/>
            <a:ext cx="7924800" cy="17526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Esperanza Linares, Melany </a:t>
            </a:r>
            <a:r>
              <a:rPr lang="en-US" dirty="0"/>
              <a:t>L. </a:t>
            </a:r>
            <a:r>
              <a:rPr lang="en-US" dirty="0" smtClean="0"/>
              <a:t>Hunt, Roberto Zenit</a:t>
            </a:r>
            <a:r>
              <a:rPr lang="en-US" baseline="30000" dirty="0"/>
              <a:t>1</a:t>
            </a:r>
            <a:endParaRPr lang="en-US" dirty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/>
              <a:t>Mechanical Engineering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/>
              <a:t>Caltech</a:t>
            </a:r>
          </a:p>
        </p:txBody>
      </p:sp>
      <p:sp>
        <p:nvSpPr>
          <p:cNvPr id="11268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D1C8E2BD-9635-4C31-BB3B-3C83A72C36F0}" type="slidenum">
              <a:rPr lang="en-US">
                <a:solidFill>
                  <a:srgbClr val="FFFFFF"/>
                </a:solidFill>
              </a:rPr>
              <a:pPr/>
              <a:t>2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269" name="Text Box 9"/>
          <p:cNvSpPr txBox="1">
            <a:spLocks noChangeArrowheads="1"/>
          </p:cNvSpPr>
          <p:nvPr/>
        </p:nvSpPr>
        <p:spPr bwMode="auto">
          <a:xfrm>
            <a:off x="3810000" y="4648200"/>
            <a:ext cx="2286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dirty="0">
              <a:latin typeface="Times New Roman" pitchFamily="18" charset="0"/>
            </a:endParaRPr>
          </a:p>
        </p:txBody>
      </p:sp>
      <p:sp>
        <p:nvSpPr>
          <p:cNvPr id="11270" name="Text Box 15"/>
          <p:cNvSpPr txBox="1">
            <a:spLocks noChangeArrowheads="1"/>
          </p:cNvSpPr>
          <p:nvPr/>
        </p:nvSpPr>
        <p:spPr bwMode="auto">
          <a:xfrm>
            <a:off x="587828" y="5253162"/>
            <a:ext cx="535577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baseline="30000" dirty="0">
                <a:latin typeface="+mn-lt"/>
              </a:rPr>
              <a:t>1</a:t>
            </a:r>
            <a:r>
              <a:rPr lang="en-US" dirty="0" smtClean="0">
                <a:latin typeface="+mn-lt"/>
              </a:rPr>
              <a:t>UNAM, Mexico</a:t>
            </a:r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204051"/>
            <a:ext cx="1333500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98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62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Turbulent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835749-A661-4EDA-A3D6-AD22BD4DB7AC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2459283"/>
              </p:ext>
            </p:extLst>
          </p:nvPr>
        </p:nvGraphicFramePr>
        <p:xfrm>
          <a:off x="685800" y="1524000"/>
          <a:ext cx="79248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200400" y="457200"/>
            <a:ext cx="5638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G=T/(H</a:t>
            </a:r>
            <a:r>
              <a:rPr lang="en-US" sz="2000" dirty="0" smtClean="0">
                <a:sym typeface="Symbol"/>
              </a:rPr>
              <a:t></a:t>
            </a:r>
            <a:r>
              <a:rPr lang="en-US" sz="2000" baseline="30000" dirty="0" smtClean="0">
                <a:sym typeface="Symbol"/>
              </a:rPr>
              <a:t>2</a:t>
            </a:r>
            <a:r>
              <a:rPr lang="en-US" sz="2000" dirty="0" smtClean="0">
                <a:sym typeface="Symbol"/>
              </a:rPr>
              <a:t>); G=A Re</a:t>
            </a:r>
            <a:r>
              <a:rPr lang="en-US" sz="2000" baseline="30000" dirty="0" smtClean="0">
                <a:sym typeface="Symbol"/>
              </a:rPr>
              <a:t></a:t>
            </a:r>
          </a:p>
          <a:p>
            <a:r>
              <a:rPr lang="en-US" sz="2000" dirty="0" smtClean="0">
                <a:sym typeface="Symbol"/>
              </a:rPr>
              <a:t>=1 laminar; =1.75 turbulent Re&gt;4000  (</a:t>
            </a:r>
            <a:r>
              <a:rPr lang="en-US" sz="2000" dirty="0" err="1" smtClean="0">
                <a:sym typeface="Symbol"/>
              </a:rPr>
              <a:t>Ravelet</a:t>
            </a:r>
            <a:r>
              <a:rPr lang="en-US" sz="2000" dirty="0" smtClean="0">
                <a:sym typeface="Symbol"/>
              </a:rPr>
              <a:t> ,  et al 2010)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4114800" y="2971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679045" y="4806434"/>
            <a:ext cx="2340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ym typeface="Symbol"/>
              </a:rPr>
              <a:t>=1.68; pure fluid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21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Torque normalized by torque turbulent 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835749-A661-4EDA-A3D6-AD22BD4DB7AC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6099499"/>
              </p:ext>
            </p:extLst>
          </p:nvPr>
        </p:nvGraphicFramePr>
        <p:xfrm>
          <a:off x="304800" y="1143000"/>
          <a:ext cx="83820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0336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With particle settling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733800" cy="4876800"/>
          </a:xfrm>
        </p:spPr>
        <p:txBody>
          <a:bodyPr/>
          <a:lstStyle/>
          <a:p>
            <a:r>
              <a:rPr lang="en-US" dirty="0" smtClean="0"/>
              <a:t>Replace inner cylinder clear cylinder to visualize expansion as the flow is sheared from outer cylinder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835749-A661-4EDA-A3D6-AD22BD4DB7AC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5" name="Picture 4" descr="Montage_30w_2lights_2row_Corrected.t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8101" y="1600200"/>
            <a:ext cx="4664270" cy="4929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09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</a:t>
            </a:r>
            <a:r>
              <a:rPr lang="en-US" baseline="-25000" dirty="0" smtClean="0"/>
              <a:t>d</a:t>
            </a:r>
            <a:r>
              <a:rPr lang="en-US" dirty="0" smtClean="0"/>
              <a:t>&gt;1, inertial contribution to the effective viscosity that depends on Reynolds number</a:t>
            </a:r>
          </a:p>
          <a:p>
            <a:endParaRPr lang="en-US" dirty="0" smtClean="0"/>
          </a:p>
          <a:p>
            <a:r>
              <a:rPr lang="en-US" dirty="0" err="1" smtClean="0"/>
              <a:t>Re</a:t>
            </a:r>
            <a:r>
              <a:rPr lang="en-US" baseline="-25000" dirty="0" err="1" smtClean="0"/>
              <a:t>gap</a:t>
            </a:r>
            <a:r>
              <a:rPr lang="en-US" dirty="0" smtClean="0"/>
              <a:t>&gt;</a:t>
            </a:r>
            <a:r>
              <a:rPr lang="en-US" dirty="0" err="1" smtClean="0"/>
              <a:t>Re</a:t>
            </a:r>
            <a:r>
              <a:rPr lang="en-US" baseline="-25000" dirty="0" err="1" smtClean="0"/>
              <a:t>cr</a:t>
            </a:r>
            <a:r>
              <a:rPr lang="en-US" dirty="0" smtClean="0"/>
              <a:t>, turbulence &amp; particle contribution and perhaps </a:t>
            </a:r>
            <a:r>
              <a:rPr lang="en-US" dirty="0" smtClean="0">
                <a:sym typeface="Symbol"/>
              </a:rPr>
              <a:t></a:t>
            </a:r>
            <a:r>
              <a:rPr lang="en-US" baseline="-25000" dirty="0" smtClean="0">
                <a:sym typeface="Symbol"/>
              </a:rPr>
              <a:t>eff</a:t>
            </a:r>
            <a:r>
              <a:rPr lang="en-US" dirty="0" smtClean="0">
                <a:sym typeface="Symbol"/>
              </a:rPr>
              <a:t>=</a:t>
            </a:r>
            <a:r>
              <a:rPr lang="en-US" baseline="-25000" dirty="0" err="1" smtClean="0">
                <a:sym typeface="Symbol"/>
              </a:rPr>
              <a:t>turb</a:t>
            </a:r>
            <a:r>
              <a:rPr lang="en-US" i="1" dirty="0" err="1" smtClean="0">
                <a:sym typeface="Symbol"/>
              </a:rPr>
              <a:t>f</a:t>
            </a:r>
            <a:r>
              <a:rPr lang="en-US" i="1" dirty="0" smtClean="0">
                <a:sym typeface="Symbol"/>
              </a:rPr>
              <a:t>() </a:t>
            </a:r>
            <a:r>
              <a:rPr lang="en-US" dirty="0" smtClean="0">
                <a:sym typeface="Symbol"/>
              </a:rPr>
              <a:t>at lowest solid fraction</a:t>
            </a:r>
          </a:p>
          <a:p>
            <a:endParaRPr lang="en-US" dirty="0">
              <a:sym typeface="Symbol"/>
            </a:endParaRPr>
          </a:p>
          <a:p>
            <a:r>
              <a:rPr lang="en-US" dirty="0" smtClean="0">
                <a:sym typeface="Symbol"/>
              </a:rPr>
              <a:t>Particle settling – complicates the flow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Collisions: St&gt;20 </a:t>
            </a:r>
          </a:p>
          <a:p>
            <a:pPr lvl="1"/>
            <a:r>
              <a:rPr lang="en-US" dirty="0" smtClean="0"/>
              <a:t>Single particle collisions in a liquid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835749-A661-4EDA-A3D6-AD22BD4DB7AC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683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835749-A661-4EDA-A3D6-AD22BD4DB7AC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99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638" y="5334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Rheology: suspension to a granular flow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835749-A661-4EDA-A3D6-AD22BD4DB7A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idx="1"/>
          </p:nvPr>
        </p:nvSpPr>
        <p:spPr>
          <a:xfrm>
            <a:off x="642105" y="3581400"/>
            <a:ext cx="4280583" cy="2812143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None/>
            </a:pPr>
            <a:r>
              <a:rPr lang="en-US" sz="2400" b="1" dirty="0">
                <a:latin typeface="Garamond" pitchFamily="18" charset="0"/>
              </a:rPr>
              <a:t>Dilute </a:t>
            </a:r>
            <a:r>
              <a:rPr lang="en-US" sz="2400" b="1" dirty="0" smtClean="0">
                <a:latin typeface="Garamond" pitchFamily="18" charset="0"/>
              </a:rPr>
              <a:t>non-colloidal suspensions</a:t>
            </a:r>
            <a:endParaRPr lang="en-US" sz="2400" b="1" dirty="0">
              <a:latin typeface="Garamond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en-US" sz="2400" dirty="0">
                <a:latin typeface="Garamond" pitchFamily="18" charset="0"/>
              </a:rPr>
              <a:t>Viscous interactions</a:t>
            </a:r>
          </a:p>
          <a:p>
            <a:pPr>
              <a:buFont typeface="Wingdings" pitchFamily="2" charset="2"/>
              <a:buNone/>
            </a:pPr>
            <a:r>
              <a:rPr lang="en-US" sz="2600" i="1" dirty="0">
                <a:sym typeface="Symbol" pitchFamily="18" charset="2"/>
              </a:rPr>
              <a:t>	T</a:t>
            </a:r>
            <a:r>
              <a:rPr lang="en-US" sz="2600" dirty="0">
                <a:sym typeface="Symbol" pitchFamily="18" charset="2"/>
              </a:rPr>
              <a:t> =</a:t>
            </a:r>
            <a:r>
              <a:rPr lang="en-US" sz="2600" i="1" dirty="0">
                <a:sym typeface="Symbol" pitchFamily="18" charset="2"/>
              </a:rPr>
              <a:t></a:t>
            </a:r>
            <a:r>
              <a:rPr lang="en-US" sz="2600" dirty="0">
                <a:sym typeface="Symbol" pitchFamily="18" charset="2"/>
              </a:rPr>
              <a:t> </a:t>
            </a:r>
            <a:r>
              <a:rPr lang="en-US" sz="2600" i="1" dirty="0">
                <a:sym typeface="Symbol" pitchFamily="18" charset="2"/>
              </a:rPr>
              <a:t></a:t>
            </a:r>
            <a:r>
              <a:rPr lang="en-US" dirty="0">
                <a:sym typeface="Symbol" pitchFamily="18" charset="2"/>
              </a:rPr>
              <a:t> ; </a:t>
            </a:r>
            <a:r>
              <a:rPr lang="en-US" sz="2600" i="1" dirty="0">
                <a:sym typeface="Symbol" pitchFamily="18" charset="2"/>
              </a:rPr>
              <a:t>P </a:t>
            </a:r>
            <a:r>
              <a:rPr lang="en-US" sz="2600" dirty="0">
                <a:sym typeface="Symbol" pitchFamily="18" charset="2"/>
              </a:rPr>
              <a:t> </a:t>
            </a:r>
            <a:r>
              <a:rPr lang="en-US" sz="2600" i="1" dirty="0">
                <a:sym typeface="Symbol" pitchFamily="18" charset="2"/>
              </a:rPr>
              <a:t></a:t>
            </a:r>
            <a:endParaRPr lang="en-US" sz="2600" dirty="0">
              <a:sym typeface="Symbol" pitchFamily="18" charset="2"/>
            </a:endParaRPr>
          </a:p>
          <a:p>
            <a:pPr lvl="1">
              <a:buFont typeface="Wingdings" pitchFamily="2" charset="2"/>
              <a:buNone/>
            </a:pPr>
            <a:r>
              <a:rPr lang="en-US" sz="2200" i="1" dirty="0">
                <a:sym typeface="Symbol" pitchFamily="18" charset="2"/>
              </a:rPr>
              <a:t></a:t>
            </a:r>
            <a:r>
              <a:rPr lang="en-US" dirty="0">
                <a:sym typeface="Symbol" pitchFamily="18" charset="2"/>
              </a:rPr>
              <a:t>  </a:t>
            </a:r>
            <a:r>
              <a:rPr lang="en-US" sz="1800" dirty="0">
                <a:sym typeface="Symbol" pitchFamily="18" charset="2"/>
              </a:rPr>
              <a:t>-</a:t>
            </a:r>
            <a:r>
              <a:rPr lang="en-US" dirty="0">
                <a:sym typeface="Symbol" pitchFamily="18" charset="2"/>
              </a:rPr>
              <a:t> </a:t>
            </a:r>
            <a:r>
              <a:rPr lang="en-US" sz="1800" dirty="0"/>
              <a:t>corrected viscosity,</a:t>
            </a:r>
          </a:p>
          <a:p>
            <a:pPr lvl="1">
              <a:buFont typeface="Wingdings" pitchFamily="2" charset="2"/>
              <a:buNone/>
            </a:pPr>
            <a:r>
              <a:rPr lang="en-US" sz="2200" i="1" dirty="0">
                <a:sym typeface="Symbol" pitchFamily="18" charset="2"/>
              </a:rPr>
              <a:t></a:t>
            </a:r>
            <a:r>
              <a:rPr lang="en-US" sz="2200" dirty="0">
                <a:sym typeface="Symbol" pitchFamily="18" charset="2"/>
              </a:rPr>
              <a:t> = </a:t>
            </a:r>
            <a:r>
              <a:rPr lang="en-US" sz="2200" i="1" dirty="0">
                <a:sym typeface="Symbol" pitchFamily="18" charset="2"/>
              </a:rPr>
              <a:t> </a:t>
            </a:r>
            <a:r>
              <a:rPr lang="en-US" sz="2200" i="1" dirty="0"/>
              <a:t>f(</a:t>
            </a:r>
            <a:r>
              <a:rPr lang="en-US" sz="2200" i="1" dirty="0">
                <a:sym typeface="Symbol" pitchFamily="18" charset="2"/>
              </a:rPr>
              <a:t>) </a:t>
            </a:r>
            <a:r>
              <a:rPr lang="en-US" sz="1800" dirty="0">
                <a:sym typeface="Symbol" pitchFamily="18" charset="2"/>
              </a:rPr>
              <a:t>with </a:t>
            </a:r>
            <a:r>
              <a:rPr lang="en-US" sz="2200" i="1" dirty="0">
                <a:sym typeface="Symbol" pitchFamily="18" charset="2"/>
              </a:rPr>
              <a:t> </a:t>
            </a:r>
            <a:r>
              <a:rPr lang="en-US" sz="1800" dirty="0">
                <a:sym typeface="Symbol" pitchFamily="18" charset="2"/>
              </a:rPr>
              <a:t>as the</a:t>
            </a:r>
            <a:r>
              <a:rPr lang="en-US" sz="1800" i="1" dirty="0">
                <a:sym typeface="Symbol" pitchFamily="18" charset="2"/>
              </a:rPr>
              <a:t> </a:t>
            </a:r>
            <a:endParaRPr lang="en-US" sz="1800" i="1" dirty="0" smtClean="0">
              <a:sym typeface="Symbol" pitchFamily="18" charset="2"/>
            </a:endParaRPr>
          </a:p>
          <a:p>
            <a:pPr lvl="1">
              <a:buFont typeface="Wingdings" pitchFamily="2" charset="2"/>
              <a:buNone/>
            </a:pPr>
            <a:r>
              <a:rPr lang="en-US" sz="1800" i="1" dirty="0">
                <a:sym typeface="Symbol" pitchFamily="18" charset="2"/>
              </a:rPr>
              <a:t>	 </a:t>
            </a:r>
            <a:r>
              <a:rPr lang="en-US" sz="1800" i="1" dirty="0" smtClean="0">
                <a:sym typeface="Symbol" pitchFamily="18" charset="2"/>
              </a:rPr>
              <a:t>     </a:t>
            </a:r>
            <a:r>
              <a:rPr lang="en-US" sz="1800" dirty="0" smtClean="0">
                <a:sym typeface="Symbol" pitchFamily="18" charset="2"/>
              </a:rPr>
              <a:t>solid fraction</a:t>
            </a:r>
            <a:r>
              <a:rPr lang="en-US" sz="2200" dirty="0" smtClean="0">
                <a:sym typeface="Symbol" pitchFamily="18" charset="2"/>
              </a:rPr>
              <a:t> </a:t>
            </a:r>
            <a:endParaRPr lang="en-US" sz="2200" dirty="0">
              <a:sym typeface="Symbol" pitchFamily="18" charset="2"/>
            </a:endParaRPr>
          </a:p>
          <a:p>
            <a:pPr lvl="1">
              <a:buFont typeface="Wingdings" pitchFamily="2" charset="2"/>
              <a:buNone/>
            </a:pPr>
            <a:endParaRPr lang="en-US" sz="1800" dirty="0">
              <a:sym typeface="Symbol" pitchFamily="18" charset="2"/>
            </a:endParaRPr>
          </a:p>
          <a:p>
            <a:pPr lvl="1">
              <a:buFont typeface="Wingdings" pitchFamily="2" charset="2"/>
              <a:buNone/>
            </a:pPr>
            <a:endParaRPr lang="en-US" sz="1800" i="1" dirty="0">
              <a:sym typeface="Symbol" pitchFamily="18" charset="2"/>
            </a:endParaRPr>
          </a:p>
        </p:txBody>
      </p:sp>
      <p:sp>
        <p:nvSpPr>
          <p:cNvPr id="6" name="Rectangle 33"/>
          <p:cNvSpPr>
            <a:spLocks noChangeArrowheads="1"/>
          </p:cNvSpPr>
          <p:nvPr/>
        </p:nvSpPr>
        <p:spPr bwMode="auto">
          <a:xfrm>
            <a:off x="5037174" y="1750565"/>
            <a:ext cx="3886200" cy="2971800"/>
          </a:xfrm>
          <a:prstGeom prst="rect">
            <a:avLst/>
          </a:prstGeom>
          <a:solidFill>
            <a:schemeClr val="tx1">
              <a:alpha val="9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13"/>
          <p:cNvSpPr txBox="1">
            <a:spLocks noChangeArrowheads="1"/>
          </p:cNvSpPr>
          <p:nvPr/>
        </p:nvSpPr>
        <p:spPr>
          <a:xfrm>
            <a:off x="5334000" y="1981313"/>
            <a:ext cx="3276600" cy="2514600"/>
          </a:xfrm>
          <a:prstGeom prst="rect">
            <a:avLst/>
          </a:prstGeom>
        </p:spPr>
        <p:txBody>
          <a:bodyPr/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en-US" b="1" dirty="0" smtClean="0">
                <a:latin typeface="Garamond" pitchFamily="18" charset="0"/>
              </a:rPr>
              <a:t>Granular Flows</a:t>
            </a:r>
          </a:p>
          <a:p>
            <a:pPr>
              <a:buFont typeface="Wingdings" pitchFamily="2" charset="2"/>
              <a:buNone/>
            </a:pPr>
            <a:r>
              <a:rPr lang="en-US" dirty="0" smtClean="0">
                <a:latin typeface="Garamond" pitchFamily="18" charset="0"/>
              </a:rPr>
              <a:t>Collisional interactions</a:t>
            </a:r>
          </a:p>
          <a:p>
            <a:pPr lvl="2">
              <a:buFont typeface="Wingdings" pitchFamily="2" charset="2"/>
              <a:buNone/>
            </a:pPr>
            <a:r>
              <a:rPr lang="en-US" sz="2200" i="1" dirty="0" smtClean="0"/>
              <a:t>T</a:t>
            </a:r>
            <a:r>
              <a:rPr lang="en-US" sz="2200" dirty="0" smtClean="0"/>
              <a:t> , </a:t>
            </a:r>
            <a:r>
              <a:rPr lang="en-US" sz="2200" i="1" dirty="0" smtClean="0"/>
              <a:t>P</a:t>
            </a:r>
            <a:r>
              <a:rPr lang="en-US" sz="2200" dirty="0" smtClean="0"/>
              <a:t> </a:t>
            </a:r>
            <a:r>
              <a:rPr lang="en-US" sz="2200" dirty="0" smtClean="0">
                <a:sym typeface="Symbol" pitchFamily="18" charset="2"/>
              </a:rPr>
              <a:t> </a:t>
            </a:r>
            <a:r>
              <a:rPr lang="en-US" sz="2200" i="1" dirty="0" smtClean="0">
                <a:sym typeface="Symbol" pitchFamily="18" charset="2"/>
              </a:rPr>
              <a:t></a:t>
            </a:r>
            <a:r>
              <a:rPr lang="en-US" sz="2200" i="1" baseline="-25000" dirty="0" smtClean="0">
                <a:sym typeface="Symbol" pitchFamily="18" charset="2"/>
              </a:rPr>
              <a:t>p</a:t>
            </a:r>
            <a:r>
              <a:rPr lang="en-US" sz="2200" i="1" dirty="0" smtClean="0">
                <a:sym typeface="Symbol" pitchFamily="18" charset="2"/>
              </a:rPr>
              <a:t> d</a:t>
            </a:r>
            <a:r>
              <a:rPr lang="en-US" sz="2200" i="1" baseline="30000" dirty="0" smtClean="0">
                <a:sym typeface="Symbol" pitchFamily="18" charset="2"/>
              </a:rPr>
              <a:t>2</a:t>
            </a:r>
            <a:r>
              <a:rPr lang="en-US" sz="2200" i="1" dirty="0" smtClean="0">
                <a:sym typeface="Symbol" pitchFamily="18" charset="2"/>
              </a:rPr>
              <a:t> </a:t>
            </a:r>
            <a:r>
              <a:rPr lang="en-US" sz="2200" i="1" baseline="30000" dirty="0" smtClean="0">
                <a:sym typeface="Symbol" pitchFamily="18" charset="2"/>
              </a:rPr>
              <a:t>2</a:t>
            </a:r>
            <a:endParaRPr lang="en-US" sz="2200" baseline="30000" dirty="0" smtClean="0">
              <a:sym typeface="Symbol" pitchFamily="18" charset="2"/>
            </a:endParaRPr>
          </a:p>
          <a:p>
            <a:pPr lvl="2">
              <a:buFont typeface="Wingdings" pitchFamily="2" charset="2"/>
              <a:buNone/>
            </a:pPr>
            <a:r>
              <a:rPr lang="en-US" sz="2200" i="1" dirty="0" smtClean="0">
                <a:sym typeface="Symbol" pitchFamily="18" charset="2"/>
              </a:rPr>
              <a:t></a:t>
            </a:r>
            <a:r>
              <a:rPr lang="en-US" sz="2200" i="1" baseline="-25000" dirty="0" smtClean="0">
                <a:sym typeface="Symbol" pitchFamily="18" charset="2"/>
              </a:rPr>
              <a:t>p</a:t>
            </a:r>
            <a:r>
              <a:rPr lang="en-US" sz="2200" dirty="0" smtClean="0">
                <a:sym typeface="Symbol" pitchFamily="18" charset="2"/>
              </a:rPr>
              <a:t>  particle  density</a:t>
            </a:r>
          </a:p>
          <a:p>
            <a:pPr lvl="2">
              <a:buFont typeface="Wingdings" pitchFamily="2" charset="2"/>
              <a:buNone/>
            </a:pPr>
            <a:r>
              <a:rPr lang="en-US" sz="2200" i="1" dirty="0" smtClean="0"/>
              <a:t>d</a:t>
            </a:r>
            <a:r>
              <a:rPr lang="en-US" sz="2200" dirty="0" smtClean="0"/>
              <a:t>   particle diameter</a:t>
            </a:r>
            <a:endParaRPr lang="en-US" sz="2200" dirty="0"/>
          </a:p>
        </p:txBody>
      </p:sp>
      <p:grpSp>
        <p:nvGrpSpPr>
          <p:cNvPr id="8" name="Group 19"/>
          <p:cNvGrpSpPr>
            <a:grpSpLocks/>
          </p:cNvGrpSpPr>
          <p:nvPr/>
        </p:nvGrpSpPr>
        <p:grpSpPr bwMode="auto">
          <a:xfrm>
            <a:off x="771071" y="1669143"/>
            <a:ext cx="1828800" cy="685800"/>
            <a:chOff x="2781" y="1624"/>
            <a:chExt cx="2880" cy="1080"/>
          </a:xfrm>
        </p:grpSpPr>
        <p:sp>
          <p:nvSpPr>
            <p:cNvPr id="9" name="Line 20"/>
            <p:cNvSpPr>
              <a:spLocks noChangeShapeType="1"/>
            </p:cNvSpPr>
            <p:nvPr/>
          </p:nvSpPr>
          <p:spPr bwMode="auto">
            <a:xfrm>
              <a:off x="2961" y="1624"/>
              <a:ext cx="270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21"/>
            <p:cNvSpPr>
              <a:spLocks noChangeShapeType="1"/>
            </p:cNvSpPr>
            <p:nvPr/>
          </p:nvSpPr>
          <p:spPr bwMode="auto">
            <a:xfrm flipH="1">
              <a:off x="2781" y="2704"/>
              <a:ext cx="270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Oval 22"/>
            <p:cNvSpPr>
              <a:spLocks noChangeArrowheads="1"/>
            </p:cNvSpPr>
            <p:nvPr/>
          </p:nvSpPr>
          <p:spPr bwMode="auto">
            <a:xfrm>
              <a:off x="3141" y="1984"/>
              <a:ext cx="180" cy="180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Oval 23"/>
            <p:cNvSpPr>
              <a:spLocks noChangeArrowheads="1"/>
            </p:cNvSpPr>
            <p:nvPr/>
          </p:nvSpPr>
          <p:spPr bwMode="auto">
            <a:xfrm>
              <a:off x="3861" y="1804"/>
              <a:ext cx="180" cy="180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Oval 24"/>
            <p:cNvSpPr>
              <a:spLocks noChangeArrowheads="1"/>
            </p:cNvSpPr>
            <p:nvPr/>
          </p:nvSpPr>
          <p:spPr bwMode="auto">
            <a:xfrm>
              <a:off x="4581" y="2164"/>
              <a:ext cx="180" cy="180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Oval 25"/>
            <p:cNvSpPr>
              <a:spLocks noChangeArrowheads="1"/>
            </p:cNvSpPr>
            <p:nvPr/>
          </p:nvSpPr>
          <p:spPr bwMode="auto">
            <a:xfrm>
              <a:off x="3681" y="2344"/>
              <a:ext cx="180" cy="180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Oval 26"/>
            <p:cNvSpPr>
              <a:spLocks noChangeArrowheads="1"/>
            </p:cNvSpPr>
            <p:nvPr/>
          </p:nvSpPr>
          <p:spPr bwMode="auto">
            <a:xfrm>
              <a:off x="4941" y="1804"/>
              <a:ext cx="180" cy="180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" name="Text Box 27"/>
          <p:cNvSpPr txBox="1">
            <a:spLocks noChangeArrowheads="1"/>
          </p:cNvSpPr>
          <p:nvPr/>
        </p:nvSpPr>
        <p:spPr bwMode="auto">
          <a:xfrm>
            <a:off x="2592159" y="1728900"/>
            <a:ext cx="220844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dirty="0">
                <a:latin typeface="Times New Roman" pitchFamily="18" charset="0"/>
              </a:rPr>
              <a:t>SHEAR RATE, </a:t>
            </a:r>
            <a:r>
              <a:rPr lang="en-US" sz="2000" dirty="0">
                <a:latin typeface="Times New Roman" pitchFamily="18" charset="0"/>
                <a:sym typeface="Symbol" pitchFamily="18" charset="2"/>
              </a:rPr>
              <a:t>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17" name="Rectangle 31"/>
          <p:cNvSpPr>
            <a:spLocks noChangeArrowheads="1"/>
          </p:cNvSpPr>
          <p:nvPr/>
        </p:nvSpPr>
        <p:spPr bwMode="auto">
          <a:xfrm>
            <a:off x="616705" y="3505200"/>
            <a:ext cx="3886200" cy="3124200"/>
          </a:xfrm>
          <a:prstGeom prst="rect">
            <a:avLst/>
          </a:prstGeom>
          <a:solidFill>
            <a:schemeClr val="accent1">
              <a:alpha val="11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AutoShape 35"/>
          <p:cNvSpPr>
            <a:spLocks noChangeArrowheads="1"/>
          </p:cNvSpPr>
          <p:nvPr/>
        </p:nvSpPr>
        <p:spPr bwMode="auto">
          <a:xfrm rot="14294941">
            <a:off x="4457701" y="3632263"/>
            <a:ext cx="685800" cy="1981200"/>
          </a:xfrm>
          <a:prstGeom prst="upDownArrow">
            <a:avLst>
              <a:gd name="adj1" fmla="val 50000"/>
              <a:gd name="adj2" fmla="val 57778"/>
            </a:avLst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633638" y="2590134"/>
            <a:ext cx="34811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Shear and Normal Stresses, </a:t>
            </a:r>
            <a:r>
              <a:rPr lang="en-US" i="1" dirty="0" smtClean="0"/>
              <a:t>T</a:t>
            </a:r>
            <a:r>
              <a:rPr lang="en-US" dirty="0" smtClean="0"/>
              <a:t> and </a:t>
            </a:r>
            <a:r>
              <a:rPr lang="en-US" i="1" dirty="0" smtClean="0"/>
              <a:t>P</a:t>
            </a:r>
            <a:endParaRPr lang="en-US" i="1" dirty="0"/>
          </a:p>
        </p:txBody>
      </p:sp>
      <p:sp>
        <p:nvSpPr>
          <p:cNvPr id="3" name="TextBox 2"/>
          <p:cNvSpPr txBox="1"/>
          <p:nvPr/>
        </p:nvSpPr>
        <p:spPr>
          <a:xfrm>
            <a:off x="4800601" y="5208277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We are interested in this transition.  </a:t>
            </a: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771" y="391402"/>
            <a:ext cx="500063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6827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267" y="444270"/>
            <a:ext cx="8229600" cy="9906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Prior studies </a:t>
            </a:r>
            <a:r>
              <a:rPr lang="en-US" sz="3600" dirty="0" err="1" smtClean="0"/>
              <a:t>liquid+solids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800" dirty="0" smtClean="0"/>
              <a:t>Particle diameters &gt; 0.5 mm  (except  </a:t>
            </a:r>
            <a:r>
              <a:rPr lang="en-US" sz="1800" dirty="0" err="1" smtClean="0"/>
              <a:t>Acrivos</a:t>
            </a:r>
            <a:r>
              <a:rPr lang="en-US" sz="1800" dirty="0" smtClean="0"/>
              <a:t>.,)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smtClean="0"/>
              <a:t>Bagnold (1954) </a:t>
            </a:r>
          </a:p>
          <a:p>
            <a:r>
              <a:rPr lang="en-US" sz="1800" dirty="0" smtClean="0"/>
              <a:t>Savage &amp; </a:t>
            </a:r>
            <a:r>
              <a:rPr lang="en-US" sz="1800" dirty="0" err="1" smtClean="0"/>
              <a:t>McKeown</a:t>
            </a:r>
            <a:r>
              <a:rPr lang="en-US" sz="1800" dirty="0" smtClean="0"/>
              <a:t> (1983)</a:t>
            </a:r>
          </a:p>
          <a:p>
            <a:r>
              <a:rPr lang="en-US" sz="1800" dirty="0" smtClean="0"/>
              <a:t>Hanes &amp; Inman (1985)</a:t>
            </a:r>
          </a:p>
          <a:p>
            <a:r>
              <a:rPr lang="en-US" sz="1800" dirty="0" err="1" smtClean="0"/>
              <a:t>Acrivos</a:t>
            </a:r>
            <a:r>
              <a:rPr lang="en-US" sz="1800" dirty="0" smtClean="0"/>
              <a:t>, Fan &amp; Mauri (1994)</a:t>
            </a:r>
          </a:p>
          <a:p>
            <a:r>
              <a:rPr lang="en-US" sz="1800" dirty="0"/>
              <a:t>Prasad &amp; </a:t>
            </a:r>
            <a:r>
              <a:rPr lang="en-US" sz="1800" dirty="0" err="1"/>
              <a:t>Kytomaa</a:t>
            </a:r>
            <a:r>
              <a:rPr lang="en-US" sz="1800" dirty="0"/>
              <a:t> (1995</a:t>
            </a:r>
            <a:r>
              <a:rPr lang="en-US" sz="1800" dirty="0" smtClean="0"/>
              <a:t>)</a:t>
            </a:r>
          </a:p>
          <a:p>
            <a:r>
              <a:rPr lang="en-US" sz="1800" dirty="0" err="1" smtClean="0"/>
              <a:t>Dijksman</a:t>
            </a:r>
            <a:r>
              <a:rPr lang="en-US" sz="1800" dirty="0" smtClean="0"/>
              <a:t>, et al. (2010)</a:t>
            </a:r>
          </a:p>
          <a:p>
            <a:r>
              <a:rPr lang="en-US" sz="1800" dirty="0"/>
              <a:t>Boyer, </a:t>
            </a:r>
            <a:r>
              <a:rPr lang="en-US" sz="1800" dirty="0" err="1"/>
              <a:t>Guazzelli</a:t>
            </a:r>
            <a:r>
              <a:rPr lang="en-US" sz="1800" dirty="0"/>
              <a:t> &amp; </a:t>
            </a:r>
            <a:r>
              <a:rPr lang="en-US" sz="1800" dirty="0" err="1"/>
              <a:t>Pouliquen</a:t>
            </a:r>
            <a:r>
              <a:rPr lang="en-US" sz="1800" dirty="0"/>
              <a:t> (2011)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835749-A661-4EDA-A3D6-AD22BD4DB7A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5393265" y="798853"/>
            <a:ext cx="1676400" cy="1828800"/>
            <a:chOff x="284" y="1051"/>
            <a:chExt cx="3212" cy="3496"/>
          </a:xfrm>
        </p:grpSpPr>
        <p:grpSp>
          <p:nvGrpSpPr>
            <p:cNvPr id="6" name="Group 15"/>
            <p:cNvGrpSpPr>
              <a:grpSpLocks/>
            </p:cNvGrpSpPr>
            <p:nvPr/>
          </p:nvGrpSpPr>
          <p:grpSpPr bwMode="auto">
            <a:xfrm>
              <a:off x="284" y="1051"/>
              <a:ext cx="3212" cy="3496"/>
              <a:chOff x="284" y="1051"/>
              <a:chExt cx="3212" cy="3496"/>
            </a:xfrm>
          </p:grpSpPr>
          <p:sp>
            <p:nvSpPr>
              <p:cNvPr id="7" name="Freeform 16"/>
              <p:cNvSpPr>
                <a:spLocks/>
              </p:cNvSpPr>
              <p:nvPr/>
            </p:nvSpPr>
            <p:spPr bwMode="auto">
              <a:xfrm>
                <a:off x="284" y="1051"/>
                <a:ext cx="3212" cy="3496"/>
              </a:xfrm>
              <a:custGeom>
                <a:avLst/>
                <a:gdLst>
                  <a:gd name="T0" fmla="+- 0 284 284"/>
                  <a:gd name="T1" fmla="*/ T0 w 3212"/>
                  <a:gd name="T2" fmla="+- 0 4547 1051"/>
                  <a:gd name="T3" fmla="*/ 4547 h 3496"/>
                  <a:gd name="T4" fmla="+- 0 3496 284"/>
                  <a:gd name="T5" fmla="*/ T4 w 3212"/>
                  <a:gd name="T6" fmla="+- 0 4547 1051"/>
                  <a:gd name="T7" fmla="*/ 4547 h 3496"/>
                  <a:gd name="T8" fmla="+- 0 3496 284"/>
                  <a:gd name="T9" fmla="*/ T8 w 3212"/>
                  <a:gd name="T10" fmla="+- 0 1051 1051"/>
                  <a:gd name="T11" fmla="*/ 1051 h 3496"/>
                  <a:gd name="T12" fmla="+- 0 284 284"/>
                  <a:gd name="T13" fmla="*/ T12 w 3212"/>
                  <a:gd name="T14" fmla="+- 0 1051 1051"/>
                  <a:gd name="T15" fmla="*/ 1051 h 3496"/>
                  <a:gd name="T16" fmla="+- 0 284 284"/>
                  <a:gd name="T17" fmla="*/ T16 w 3212"/>
                  <a:gd name="T18" fmla="+- 0 4547 1051"/>
                  <a:gd name="T19" fmla="*/ 4547 h 349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3212" h="3496">
                    <a:moveTo>
                      <a:pt x="0" y="3496"/>
                    </a:moveTo>
                    <a:lnTo>
                      <a:pt x="3212" y="3496"/>
                    </a:lnTo>
                    <a:lnTo>
                      <a:pt x="3212" y="0"/>
                    </a:lnTo>
                    <a:lnTo>
                      <a:pt x="0" y="0"/>
                    </a:lnTo>
                    <a:lnTo>
                      <a:pt x="0" y="349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8" name="Picture 17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7" y="1320"/>
                <a:ext cx="3088" cy="320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18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4" y="1051"/>
                <a:ext cx="3212" cy="34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19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4" y="1051"/>
                <a:ext cx="3212" cy="34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9665" y="973437"/>
            <a:ext cx="1971934" cy="1731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9257" y="2617229"/>
            <a:ext cx="2047483" cy="2030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441" y="4648200"/>
            <a:ext cx="2297349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790" y="3293018"/>
            <a:ext cx="1701954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181600"/>
            <a:ext cx="2173515" cy="124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40267" y="4030133"/>
            <a:ext cx="396240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PARAMETERS: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Particle Reynolds number, Re</a:t>
            </a:r>
            <a:r>
              <a:rPr lang="en-US" i="1" baseline="-25000" dirty="0" smtClean="0"/>
              <a:t>d</a:t>
            </a:r>
            <a:r>
              <a:rPr lang="en-US" dirty="0" smtClean="0"/>
              <a:t>=</a:t>
            </a:r>
            <a:r>
              <a:rPr lang="en-US" i="1" dirty="0" smtClean="0">
                <a:sym typeface="Symbol"/>
              </a:rPr>
              <a:t></a:t>
            </a:r>
            <a:r>
              <a:rPr lang="en-US" i="1" baseline="-25000" dirty="0" smtClean="0">
                <a:sym typeface="Symbol"/>
              </a:rPr>
              <a:t>f</a:t>
            </a:r>
            <a:r>
              <a:rPr lang="en-US" sz="900" i="1" baseline="-25000" dirty="0" smtClean="0">
                <a:sym typeface="Symbol"/>
              </a:rPr>
              <a:t> </a:t>
            </a:r>
            <a:r>
              <a:rPr lang="en-US" i="1" dirty="0" smtClean="0">
                <a:sym typeface="Symbol"/>
              </a:rPr>
              <a:t></a:t>
            </a:r>
            <a:r>
              <a:rPr lang="en-US" sz="900" i="1" dirty="0" smtClean="0">
                <a:sym typeface="Symbol"/>
              </a:rPr>
              <a:t> </a:t>
            </a:r>
            <a:r>
              <a:rPr lang="en-US" i="1" dirty="0" smtClean="0">
                <a:sym typeface="Symbol"/>
              </a:rPr>
              <a:t>d</a:t>
            </a:r>
            <a:r>
              <a:rPr lang="en-US" i="1" baseline="30000" dirty="0" smtClean="0">
                <a:sym typeface="Symbol"/>
              </a:rPr>
              <a:t>2</a:t>
            </a:r>
            <a:r>
              <a:rPr lang="en-US" i="1" dirty="0" smtClean="0">
                <a:sym typeface="Symbol"/>
              </a:rPr>
              <a:t>/</a:t>
            </a:r>
          </a:p>
          <a:p>
            <a:pPr marL="285750" indent="-28575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ym typeface="Symbol"/>
              </a:rPr>
              <a:t>Solid Fraction, </a:t>
            </a:r>
            <a:r>
              <a:rPr lang="en-US" i="1" dirty="0" smtClean="0">
                <a:sym typeface="Symbol"/>
              </a:rPr>
              <a:t></a:t>
            </a:r>
          </a:p>
          <a:p>
            <a:pPr marL="285750" indent="-28575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ym typeface="Symbol"/>
              </a:rPr>
              <a:t>Density ratio, </a:t>
            </a:r>
            <a:r>
              <a:rPr lang="en-US" i="1" dirty="0" smtClean="0">
                <a:sym typeface="Symbol"/>
              </a:rPr>
              <a:t></a:t>
            </a:r>
            <a:r>
              <a:rPr lang="en-US" i="1" baseline="-25000" dirty="0" smtClean="0">
                <a:sym typeface="Symbol"/>
              </a:rPr>
              <a:t>p</a:t>
            </a:r>
            <a:r>
              <a:rPr lang="en-US" dirty="0" smtClean="0">
                <a:sym typeface="Symbol"/>
              </a:rPr>
              <a:t>/</a:t>
            </a:r>
            <a:r>
              <a:rPr lang="en-US" i="1" dirty="0" smtClean="0">
                <a:sym typeface="Symbol"/>
              </a:rPr>
              <a:t></a:t>
            </a:r>
            <a:r>
              <a:rPr lang="en-US" i="1" baseline="-25000" dirty="0" smtClean="0">
                <a:sym typeface="Symbol"/>
              </a:rPr>
              <a:t>f</a:t>
            </a:r>
          </a:p>
          <a:p>
            <a:pPr marL="285750" indent="-28575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ym typeface="Symbol"/>
              </a:rPr>
              <a:t>Gap Reynolds number, </a:t>
            </a:r>
            <a:r>
              <a:rPr lang="en-US" dirty="0" err="1" smtClean="0"/>
              <a:t>Re</a:t>
            </a:r>
            <a:r>
              <a:rPr lang="en-US" i="1" baseline="-25000" dirty="0" err="1" smtClean="0"/>
              <a:t>gap</a:t>
            </a:r>
            <a:r>
              <a:rPr lang="en-US" dirty="0" smtClean="0"/>
              <a:t>=</a:t>
            </a:r>
            <a:r>
              <a:rPr lang="en-US" i="1" dirty="0">
                <a:sym typeface="Symbol"/>
              </a:rPr>
              <a:t></a:t>
            </a:r>
            <a:r>
              <a:rPr lang="en-US" i="1" baseline="-25000" dirty="0">
                <a:sym typeface="Symbol"/>
              </a:rPr>
              <a:t>f</a:t>
            </a:r>
            <a:r>
              <a:rPr lang="en-US" sz="900" i="1" baseline="-25000" dirty="0">
                <a:sym typeface="Symbol"/>
              </a:rPr>
              <a:t> </a:t>
            </a:r>
            <a:r>
              <a:rPr lang="en-US" i="1" dirty="0" smtClean="0">
                <a:sym typeface="Symbol"/>
              </a:rPr>
              <a:t></a:t>
            </a:r>
            <a:r>
              <a:rPr lang="en-US" i="1" dirty="0" err="1" smtClean="0">
                <a:sym typeface="Symbol"/>
              </a:rPr>
              <a:t>r</a:t>
            </a:r>
            <a:r>
              <a:rPr lang="en-US" i="1" baseline="-25000" dirty="0" err="1" smtClean="0">
                <a:sym typeface="Symbol"/>
              </a:rPr>
              <a:t>o</a:t>
            </a:r>
            <a:r>
              <a:rPr lang="en-US" i="1" dirty="0" smtClean="0">
                <a:sym typeface="Symbol"/>
              </a:rPr>
              <a:t>(</a:t>
            </a:r>
            <a:r>
              <a:rPr lang="en-US" i="1" dirty="0" err="1" smtClean="0">
                <a:sym typeface="Symbol"/>
              </a:rPr>
              <a:t>r</a:t>
            </a:r>
            <a:r>
              <a:rPr lang="en-US" i="1" baseline="-25000" dirty="0" err="1" smtClean="0">
                <a:sym typeface="Symbol"/>
              </a:rPr>
              <a:t>o</a:t>
            </a:r>
            <a:r>
              <a:rPr lang="en-US" i="1" dirty="0" err="1" smtClean="0">
                <a:sym typeface="Symbol"/>
              </a:rPr>
              <a:t>-r</a:t>
            </a:r>
            <a:r>
              <a:rPr lang="en-US" i="1" baseline="-25000" dirty="0" err="1" smtClean="0">
                <a:sym typeface="Symbol"/>
              </a:rPr>
              <a:t>i</a:t>
            </a:r>
            <a:r>
              <a:rPr lang="en-US" i="1" dirty="0" smtClean="0">
                <a:sym typeface="Symbol"/>
              </a:rPr>
              <a:t>)/</a:t>
            </a:r>
            <a:r>
              <a:rPr lang="en-US" i="1" dirty="0">
                <a:sym typeface="Symbol"/>
              </a:rPr>
              <a:t>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ym typeface="Symbo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771296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581400" y="5029200"/>
            <a:ext cx="2667000" cy="762000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835749-A661-4EDA-A3D6-AD22BD4DB7A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0106737"/>
              </p:ext>
            </p:extLst>
          </p:nvPr>
        </p:nvGraphicFramePr>
        <p:xfrm>
          <a:off x="914400" y="762000"/>
          <a:ext cx="7162800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ounded Rectangle 7"/>
          <p:cNvSpPr/>
          <p:nvPr/>
        </p:nvSpPr>
        <p:spPr>
          <a:xfrm>
            <a:off x="3581400" y="3962400"/>
            <a:ext cx="990600" cy="1447800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593805" y="4563714"/>
            <a:ext cx="1066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chemeClr val="bg1"/>
                </a:solidFill>
              </a:rPr>
              <a:t>Acrivos</a:t>
            </a:r>
            <a:r>
              <a:rPr lang="en-US" sz="1600" dirty="0" smtClean="0">
                <a:solidFill>
                  <a:schemeClr val="bg1"/>
                </a:solidFill>
              </a:rPr>
              <a:t>, Fan, </a:t>
            </a:r>
            <a:r>
              <a:rPr lang="en-US" sz="1600" dirty="0" err="1" smtClean="0">
                <a:solidFill>
                  <a:schemeClr val="bg1"/>
                </a:solidFill>
              </a:rPr>
              <a:t>Mauri</a:t>
            </a:r>
            <a:r>
              <a:rPr lang="en-US" sz="1600" dirty="0" smtClean="0">
                <a:solidFill>
                  <a:schemeClr val="bg1"/>
                </a:solidFill>
              </a:rPr>
              <a:t> 1994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00722" y="4322128"/>
            <a:ext cx="30001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70C0"/>
                </a:solidFill>
              </a:rPr>
              <a:t>Boyer, </a:t>
            </a:r>
            <a:r>
              <a:rPr lang="en-US" sz="1600" dirty="0" err="1" smtClean="0">
                <a:solidFill>
                  <a:srgbClr val="0070C0"/>
                </a:solidFill>
              </a:rPr>
              <a:t>Guazzelli</a:t>
            </a:r>
            <a:r>
              <a:rPr lang="en-US" sz="1600" dirty="0" smtClean="0">
                <a:solidFill>
                  <a:srgbClr val="0070C0"/>
                </a:solidFill>
              </a:rPr>
              <a:t> &amp; </a:t>
            </a:r>
            <a:r>
              <a:rPr lang="en-US" sz="1600" dirty="0" err="1" smtClean="0">
                <a:solidFill>
                  <a:srgbClr val="0070C0"/>
                </a:solidFill>
              </a:rPr>
              <a:t>Pouliquen</a:t>
            </a:r>
            <a:r>
              <a:rPr lang="en-US" sz="1600" dirty="0" smtClean="0">
                <a:solidFill>
                  <a:srgbClr val="0070C0"/>
                </a:solidFill>
              </a:rPr>
              <a:t> 2011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438400" y="990599"/>
            <a:ext cx="4953000" cy="114300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5562600" y="1524000"/>
            <a:ext cx="1295400" cy="712433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6367573" y="1817333"/>
            <a:ext cx="414227" cy="838200"/>
          </a:xfrm>
          <a:prstGeom prst="roundRect">
            <a:avLst/>
          </a:prstGeom>
          <a:solidFill>
            <a:srgbClr val="99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6007100" y="2514600"/>
            <a:ext cx="762000" cy="1295400"/>
          </a:xfrm>
          <a:prstGeom prst="roundRect">
            <a:avLst/>
          </a:prstGeom>
          <a:solidFill>
            <a:srgbClr val="99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6019800" y="1295400"/>
            <a:ext cx="838200" cy="8382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990679" y="2222212"/>
            <a:ext cx="20379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Bagnold 1954, “</a:t>
            </a:r>
            <a:r>
              <a:rPr lang="en-US" sz="1600" b="1" dirty="0" err="1" smtClean="0">
                <a:solidFill>
                  <a:srgbClr val="FF0000"/>
                </a:solidFill>
              </a:rPr>
              <a:t>macroviscous</a:t>
            </a:r>
            <a:r>
              <a:rPr lang="en-US" sz="1600" b="1" dirty="0" smtClean="0">
                <a:solidFill>
                  <a:srgbClr val="FF0000"/>
                </a:solidFill>
              </a:rPr>
              <a:t>”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14900" y="3086330"/>
            <a:ext cx="18454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Prasad &amp; </a:t>
            </a:r>
            <a:r>
              <a:rPr lang="en-US" sz="1600" dirty="0" err="1" smtClean="0"/>
              <a:t>Kytomaa</a:t>
            </a:r>
            <a:r>
              <a:rPr lang="en-US" sz="1600" dirty="0" smtClean="0"/>
              <a:t> 1995</a:t>
            </a:r>
            <a:endParaRPr lang="en-US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2628900" y="1059702"/>
            <a:ext cx="2933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Koos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, Linares, Hunt, Brennen 2012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53986" y="1474547"/>
            <a:ext cx="24550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6600"/>
                </a:solidFill>
              </a:rPr>
              <a:t>Hanes &amp; Inman 1985</a:t>
            </a:r>
            <a:endParaRPr lang="en-US" sz="1600" b="1" dirty="0">
              <a:solidFill>
                <a:srgbClr val="0066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25132" y="2514599"/>
            <a:ext cx="1761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Re=</a:t>
            </a:r>
            <a:r>
              <a:rPr lang="el-GR" i="1" dirty="0" smtClean="0">
                <a:sym typeface="Symbol"/>
              </a:rPr>
              <a:t>ρ</a:t>
            </a:r>
            <a:r>
              <a:rPr lang="en-US" i="1" baseline="-25000" dirty="0" smtClean="0">
                <a:sym typeface="Symbol"/>
              </a:rPr>
              <a:t>f</a:t>
            </a:r>
            <a:r>
              <a:rPr lang="en-US" sz="900" i="1" baseline="-25000" dirty="0" smtClean="0">
                <a:sym typeface="Symbol"/>
              </a:rPr>
              <a:t> </a:t>
            </a:r>
            <a:r>
              <a:rPr lang="en-US" i="1" dirty="0" smtClean="0">
                <a:sym typeface="Symbol"/>
              </a:rPr>
              <a:t>d</a:t>
            </a:r>
            <a:r>
              <a:rPr lang="en-US" i="1" baseline="30000" dirty="0" smtClean="0">
                <a:sym typeface="Symbol"/>
              </a:rPr>
              <a:t>2</a:t>
            </a:r>
            <a:r>
              <a:rPr lang="el-GR" i="1" dirty="0" smtClean="0">
                <a:sym typeface="Symbol"/>
              </a:rPr>
              <a:t></a:t>
            </a:r>
            <a:r>
              <a:rPr lang="en-US" sz="900" i="1" dirty="0" smtClean="0">
                <a:sym typeface="Symbol"/>
              </a:rPr>
              <a:t> </a:t>
            </a:r>
            <a:r>
              <a:rPr lang="en-US" dirty="0" smtClean="0">
                <a:sym typeface="Symbol"/>
              </a:rPr>
              <a:t>/</a:t>
            </a:r>
            <a:r>
              <a:rPr lang="en-US" i="1" dirty="0" smtClean="0">
                <a:sym typeface="Symbol"/>
              </a:rPr>
              <a:t></a:t>
            </a:r>
            <a:endParaRPr lang="en-US" i="1" dirty="0"/>
          </a:p>
        </p:txBody>
      </p:sp>
      <p:sp>
        <p:nvSpPr>
          <p:cNvPr id="18" name="Rounded Rectangle 17"/>
          <p:cNvSpPr/>
          <p:nvPr/>
        </p:nvSpPr>
        <p:spPr>
          <a:xfrm>
            <a:off x="6904628" y="3001088"/>
            <a:ext cx="181972" cy="279011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7069667" y="3687465"/>
            <a:ext cx="1464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7030A0"/>
                </a:solidFill>
              </a:rPr>
              <a:t>Dijksman</a:t>
            </a:r>
            <a:r>
              <a:rPr lang="en-US" dirty="0" smtClean="0">
                <a:solidFill>
                  <a:srgbClr val="7030A0"/>
                </a:solidFill>
              </a:rPr>
              <a:t>, et al 2010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757364" y="350092"/>
            <a:ext cx="2476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Experiments</a:t>
            </a:r>
            <a:r>
              <a:rPr lang="en-US" sz="2000" dirty="0" smtClean="0"/>
              <a:t>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237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690B2-E4E8-418C-AA82-56115024CAD6}" type="slidenum">
              <a:rPr lang="en-US"/>
              <a:pPr/>
              <a:t>6</a:t>
            </a:fld>
            <a:endParaRPr lang="en-US"/>
          </a:p>
        </p:txBody>
      </p:sp>
      <p:pic>
        <p:nvPicPr>
          <p:cNvPr id="4136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213" y="1316038"/>
            <a:ext cx="3905250" cy="460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3699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350838"/>
            <a:ext cx="8229600" cy="990600"/>
          </a:xfrm>
          <a:ln/>
        </p:spPr>
        <p:txBody>
          <a:bodyPr rIns="35717" anchor="ctr"/>
          <a:lstStyle/>
          <a:p>
            <a:r>
              <a:rPr lang="en-US" dirty="0">
                <a:solidFill>
                  <a:srgbClr val="C00000"/>
                </a:solidFill>
              </a:rPr>
              <a:t>Our </a:t>
            </a:r>
            <a:r>
              <a:rPr lang="en-US" dirty="0" err="1" smtClean="0">
                <a:solidFill>
                  <a:srgbClr val="C00000"/>
                </a:solidFill>
              </a:rPr>
              <a:t>rheometer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13700" name="Rectangle 4"/>
          <p:cNvSpPr>
            <a:spLocks/>
          </p:cNvSpPr>
          <p:nvPr/>
        </p:nvSpPr>
        <p:spPr bwMode="auto">
          <a:xfrm>
            <a:off x="3478213" y="1839913"/>
            <a:ext cx="255588" cy="3348037"/>
          </a:xfrm>
          <a:prstGeom prst="rect">
            <a:avLst/>
          </a:prstGeom>
          <a:solidFill>
            <a:schemeClr val="accent3">
              <a:lumMod val="20000"/>
              <a:lumOff val="80000"/>
              <a:alpha val="61000"/>
            </a:schemeClr>
          </a:solidFill>
          <a:ln>
            <a:noFill/>
          </a:ln>
          <a:extLst/>
        </p:spPr>
        <p:txBody>
          <a:bodyPr/>
          <a:lstStyle/>
          <a:p>
            <a:endParaRPr lang="en-US"/>
          </a:p>
        </p:txBody>
      </p:sp>
      <p:sp>
        <p:nvSpPr>
          <p:cNvPr id="413702" name="Line 6"/>
          <p:cNvSpPr>
            <a:spLocks noChangeShapeType="1"/>
          </p:cNvSpPr>
          <p:nvPr/>
        </p:nvSpPr>
        <p:spPr bwMode="auto">
          <a:xfrm>
            <a:off x="8534400" y="1808163"/>
            <a:ext cx="0" cy="3352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703" name="Line 7"/>
          <p:cNvSpPr>
            <a:spLocks noChangeShapeType="1"/>
          </p:cNvSpPr>
          <p:nvPr/>
        </p:nvSpPr>
        <p:spPr bwMode="auto">
          <a:xfrm>
            <a:off x="5180013" y="6054725"/>
            <a:ext cx="17049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704" name="Line 8"/>
          <p:cNvSpPr>
            <a:spLocks noChangeShapeType="1"/>
          </p:cNvSpPr>
          <p:nvPr/>
        </p:nvSpPr>
        <p:spPr bwMode="auto">
          <a:xfrm rot="10800000">
            <a:off x="2901950" y="6054725"/>
            <a:ext cx="576263" cy="47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705" name="Line 9"/>
          <p:cNvSpPr>
            <a:spLocks noChangeShapeType="1"/>
          </p:cNvSpPr>
          <p:nvPr/>
        </p:nvSpPr>
        <p:spPr bwMode="auto">
          <a:xfrm>
            <a:off x="3759200" y="6054725"/>
            <a:ext cx="5715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706" name="Rectangle 10"/>
          <p:cNvSpPr>
            <a:spLocks/>
          </p:cNvSpPr>
          <p:nvPr/>
        </p:nvSpPr>
        <p:spPr bwMode="auto">
          <a:xfrm>
            <a:off x="7619803" y="3252886"/>
            <a:ext cx="69730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 defTabSz="642938" eaLnBrk="1" hangingPunct="1"/>
            <a:r>
              <a:rPr lang="en-US" sz="2000" dirty="0">
                <a:latin typeface="+mn-lt"/>
                <a:sym typeface="Palatino" pitchFamily="18" charset="0"/>
              </a:rPr>
              <a:t>37 cm</a:t>
            </a:r>
          </a:p>
        </p:txBody>
      </p:sp>
      <p:sp>
        <p:nvSpPr>
          <p:cNvPr id="413707" name="Rectangle 11"/>
          <p:cNvSpPr>
            <a:spLocks/>
          </p:cNvSpPr>
          <p:nvPr/>
        </p:nvSpPr>
        <p:spPr bwMode="auto">
          <a:xfrm>
            <a:off x="5698928" y="6137373"/>
            <a:ext cx="69730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 defTabSz="642938" eaLnBrk="1" hangingPunct="1"/>
            <a:r>
              <a:rPr lang="en-US" sz="2000" dirty="0">
                <a:latin typeface="+mn-lt"/>
                <a:sym typeface="Palatino" pitchFamily="18" charset="0"/>
              </a:rPr>
              <a:t>19 cm</a:t>
            </a:r>
          </a:p>
        </p:txBody>
      </p:sp>
      <p:sp>
        <p:nvSpPr>
          <p:cNvPr id="413708" name="Rectangle 12"/>
          <p:cNvSpPr>
            <a:spLocks/>
          </p:cNvSpPr>
          <p:nvPr/>
        </p:nvSpPr>
        <p:spPr bwMode="auto">
          <a:xfrm>
            <a:off x="3369962" y="6137373"/>
            <a:ext cx="55463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 defTabSz="642938" eaLnBrk="1" hangingPunct="1"/>
            <a:r>
              <a:rPr lang="en-US" sz="2000" dirty="0">
                <a:latin typeface="+mn-lt"/>
                <a:sym typeface="Palatino" pitchFamily="18" charset="0"/>
              </a:rPr>
              <a:t>3 cm</a:t>
            </a:r>
          </a:p>
        </p:txBody>
      </p:sp>
      <p:sp>
        <p:nvSpPr>
          <p:cNvPr id="413709" name="Rectangle 13"/>
          <p:cNvSpPr>
            <a:spLocks/>
          </p:cNvSpPr>
          <p:nvPr/>
        </p:nvSpPr>
        <p:spPr bwMode="auto">
          <a:xfrm>
            <a:off x="163513" y="1808163"/>
            <a:ext cx="2911475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r" defTabSz="642938" eaLnBrk="1" hangingPunct="1"/>
            <a:r>
              <a:rPr lang="en-US" sz="2000">
                <a:solidFill>
                  <a:srgbClr val="FE0000"/>
                </a:solidFill>
                <a:latin typeface="Palatino" pitchFamily="18" charset="0"/>
                <a:sym typeface="Palatino" pitchFamily="18" charset="0"/>
              </a:rPr>
              <a:t>outer  rotating</a:t>
            </a:r>
          </a:p>
          <a:p>
            <a:pPr algn="r" defTabSz="642938" eaLnBrk="1" hangingPunct="1"/>
            <a:r>
              <a:rPr lang="en-US" sz="2000">
                <a:solidFill>
                  <a:srgbClr val="FE0000"/>
                </a:solidFill>
                <a:latin typeface="Palatino" pitchFamily="18" charset="0"/>
                <a:sym typeface="Palatino" pitchFamily="18" charset="0"/>
              </a:rPr>
              <a:t>cylinder</a:t>
            </a:r>
          </a:p>
        </p:txBody>
      </p:sp>
      <p:sp>
        <p:nvSpPr>
          <p:cNvPr id="413710" name="Rectangle 14"/>
          <p:cNvSpPr>
            <a:spLocks/>
          </p:cNvSpPr>
          <p:nvPr/>
        </p:nvSpPr>
        <p:spPr bwMode="auto">
          <a:xfrm>
            <a:off x="228600" y="2743200"/>
            <a:ext cx="2911475" cy="96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E5B85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r" defTabSz="642938" eaLnBrk="1" hangingPunct="1"/>
            <a:r>
              <a:rPr lang="en-US" sz="2000">
                <a:solidFill>
                  <a:srgbClr val="46638B"/>
                </a:solidFill>
                <a:latin typeface="Palatino" pitchFamily="18" charset="0"/>
                <a:sym typeface="Palatino" pitchFamily="18" charset="0"/>
              </a:rPr>
              <a:t>fluid and particles in annular gap</a:t>
            </a:r>
          </a:p>
        </p:txBody>
      </p:sp>
      <p:sp>
        <p:nvSpPr>
          <p:cNvPr id="413711" name="Line 15"/>
          <p:cNvSpPr>
            <a:spLocks noChangeShapeType="1"/>
          </p:cNvSpPr>
          <p:nvPr/>
        </p:nvSpPr>
        <p:spPr bwMode="auto">
          <a:xfrm rot="10800000">
            <a:off x="3089275" y="2339975"/>
            <a:ext cx="342900" cy="169863"/>
          </a:xfrm>
          <a:prstGeom prst="line">
            <a:avLst/>
          </a:prstGeom>
          <a:noFill/>
          <a:ln w="25400">
            <a:solidFill>
              <a:srgbClr val="E30000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712" name="Line 16"/>
          <p:cNvSpPr>
            <a:spLocks noChangeShapeType="1"/>
          </p:cNvSpPr>
          <p:nvPr/>
        </p:nvSpPr>
        <p:spPr bwMode="auto">
          <a:xfrm rot="10800000">
            <a:off x="3201988" y="3429000"/>
            <a:ext cx="388937" cy="2047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714" name="Text Box 18"/>
          <p:cNvSpPr txBox="1">
            <a:spLocks noChangeArrowheads="1"/>
          </p:cNvSpPr>
          <p:nvPr/>
        </p:nvSpPr>
        <p:spPr bwMode="auto">
          <a:xfrm>
            <a:off x="3962400" y="1981200"/>
            <a:ext cx="2209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  <a:latin typeface="Palatino" pitchFamily="18" charset="0"/>
              </a:rPr>
              <a:t>inner stationary cylinder</a:t>
            </a:r>
          </a:p>
        </p:txBody>
      </p:sp>
      <p:sp>
        <p:nvSpPr>
          <p:cNvPr id="413715" name="Text Box 19"/>
          <p:cNvSpPr txBox="1">
            <a:spLocks noChangeArrowheads="1"/>
          </p:cNvSpPr>
          <p:nvPr/>
        </p:nvSpPr>
        <p:spPr bwMode="auto">
          <a:xfrm>
            <a:off x="533400" y="3962400"/>
            <a:ext cx="228600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Torque measured in central section </a:t>
            </a:r>
          </a:p>
          <a:p>
            <a:pPr>
              <a:spcBef>
                <a:spcPct val="50000"/>
              </a:spcBef>
            </a:pPr>
            <a:r>
              <a:rPr lang="en-US" dirty="0"/>
              <a:t>Guard cylinders</a:t>
            </a:r>
          </a:p>
          <a:p>
            <a:pPr>
              <a:spcBef>
                <a:spcPct val="50000"/>
              </a:spcBef>
            </a:pPr>
            <a:endParaRPr lang="en-US" dirty="0"/>
          </a:p>
        </p:txBody>
      </p:sp>
      <p:sp>
        <p:nvSpPr>
          <p:cNvPr id="413716" name="Line 20"/>
          <p:cNvSpPr>
            <a:spLocks noChangeShapeType="1"/>
          </p:cNvSpPr>
          <p:nvPr/>
        </p:nvSpPr>
        <p:spPr bwMode="auto">
          <a:xfrm flipV="1">
            <a:off x="2743200" y="3733800"/>
            <a:ext cx="121920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717" name="Line 21"/>
          <p:cNvSpPr>
            <a:spLocks noChangeShapeType="1"/>
          </p:cNvSpPr>
          <p:nvPr/>
        </p:nvSpPr>
        <p:spPr bwMode="auto">
          <a:xfrm flipV="1">
            <a:off x="2590800" y="4724400"/>
            <a:ext cx="1143000" cy="1524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239000" y="5580052"/>
            <a:ext cx="1752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Koos</a:t>
            </a:r>
            <a:r>
              <a:rPr lang="en-US" sz="1400" dirty="0" smtClean="0"/>
              <a:t>, Linares, Hunt, Brennen, </a:t>
            </a:r>
            <a:r>
              <a:rPr lang="en-US" sz="1400" i="1" dirty="0" smtClean="0"/>
              <a:t>Physics Fluids</a:t>
            </a:r>
            <a:r>
              <a:rPr lang="en-US" sz="1400" dirty="0" smtClean="0"/>
              <a:t>, 2012</a:t>
            </a:r>
            <a:endParaRPr lang="en-US" sz="1400" dirty="0"/>
          </a:p>
        </p:txBody>
      </p:sp>
      <p:sp>
        <p:nvSpPr>
          <p:cNvPr id="23" name="Rectangle 4"/>
          <p:cNvSpPr>
            <a:spLocks/>
          </p:cNvSpPr>
          <p:nvPr/>
        </p:nvSpPr>
        <p:spPr bwMode="auto">
          <a:xfrm>
            <a:off x="6629400" y="1873705"/>
            <a:ext cx="255588" cy="3348037"/>
          </a:xfrm>
          <a:prstGeom prst="rect">
            <a:avLst/>
          </a:prstGeom>
          <a:solidFill>
            <a:schemeClr val="accent3">
              <a:lumMod val="40000"/>
              <a:lumOff val="60000"/>
              <a:alpha val="61000"/>
            </a:schemeClr>
          </a:solidFill>
          <a:ln>
            <a:noFill/>
          </a:ln>
          <a:extLst/>
        </p:spPr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031832" y="4078069"/>
            <a:ext cx="10834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Optical probes</a:t>
            </a:r>
            <a:endParaRPr lang="en-US" dirty="0"/>
          </a:p>
        </p:txBody>
      </p:sp>
      <p:cxnSp>
        <p:nvCxnSpPr>
          <p:cNvPr id="5" name="Straight Arrow Connector 4"/>
          <p:cNvCxnSpPr>
            <a:endCxn id="3" idx="1"/>
          </p:cNvCxnSpPr>
          <p:nvPr/>
        </p:nvCxnSpPr>
        <p:spPr>
          <a:xfrm>
            <a:off x="6629400" y="4267200"/>
            <a:ext cx="402432" cy="134035"/>
          </a:xfrm>
          <a:prstGeom prst="straightConnector1">
            <a:avLst/>
          </a:prstGeom>
          <a:ln w="15875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endCxn id="3" idx="1"/>
          </p:cNvCxnSpPr>
          <p:nvPr/>
        </p:nvCxnSpPr>
        <p:spPr>
          <a:xfrm>
            <a:off x="6683772" y="2775066"/>
            <a:ext cx="348060" cy="1626169"/>
          </a:xfrm>
          <a:prstGeom prst="straightConnector1">
            <a:avLst/>
          </a:prstGeom>
          <a:ln w="15875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0311" y="486229"/>
            <a:ext cx="500063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90600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Our pure fluid tests</a:t>
            </a:r>
            <a:endParaRPr lang="en-US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1371600"/>
                <a:ext cx="3200400" cy="4876800"/>
              </a:xfrm>
            </p:spPr>
            <p:txBody>
              <a:bodyPr/>
              <a:lstStyle/>
              <a:p>
                <a:r>
                  <a:rPr lang="en-US" dirty="0" smtClean="0"/>
                  <a:t>Laminar flow; smooth walls </a:t>
                </a:r>
              </a:p>
              <a:p>
                <a:r>
                  <a:rPr lang="en-US" dirty="0"/>
                  <a:t>Pure fluid laminar:</a:t>
                </a:r>
              </a:p>
              <a:p>
                <a:pPr marL="0" indent="0">
                  <a:buNone/>
                </a:pPr>
                <a:r>
                  <a:rPr lang="en-US" dirty="0"/>
                  <a:t>M=4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𝜋</m:t>
                    </m:r>
                    <m:r>
                      <a:rPr lang="en-US" i="1">
                        <a:latin typeface="Cambria Math"/>
                        <a:ea typeface="Cambria Math"/>
                        <a:sym typeface="Symbol"/>
                      </a:rPr>
                      <m:t>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𝐻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𝜔</m:t>
                    </m:r>
                  </m:oMath>
                </a14:m>
                <a:r>
                  <a:rPr lang="en-US" i="1" dirty="0"/>
                  <a:t>r</a:t>
                </a:r>
                <a:r>
                  <a:rPr lang="en-US" i="1" baseline="-25000" dirty="0"/>
                  <a:t>i</a:t>
                </a:r>
                <a:r>
                  <a:rPr lang="en-US" baseline="30000" dirty="0"/>
                  <a:t>2</a:t>
                </a:r>
                <a:r>
                  <a:rPr lang="en-US" i="1" dirty="0"/>
                  <a:t>r</a:t>
                </a:r>
                <a:r>
                  <a:rPr lang="en-US" baseline="-25000" dirty="0"/>
                  <a:t>o</a:t>
                </a:r>
                <a:r>
                  <a:rPr lang="en-US" baseline="30000" dirty="0"/>
                  <a:t>2</a:t>
                </a:r>
                <a:r>
                  <a:rPr lang="en-US" dirty="0"/>
                  <a:t>/(</a:t>
                </a:r>
                <a:r>
                  <a:rPr lang="en-US" i="1" dirty="0"/>
                  <a:t>r</a:t>
                </a:r>
                <a:r>
                  <a:rPr lang="en-US" i="1" baseline="-25000" dirty="0"/>
                  <a:t>o</a:t>
                </a:r>
                <a:r>
                  <a:rPr lang="en-US" baseline="30000" dirty="0"/>
                  <a:t>2</a:t>
                </a:r>
                <a:r>
                  <a:rPr lang="en-US" dirty="0"/>
                  <a:t>-</a:t>
                </a:r>
                <a:r>
                  <a:rPr lang="en-US" i="1" dirty="0"/>
                  <a:t>r</a:t>
                </a:r>
                <a:r>
                  <a:rPr lang="en-US" i="1" baseline="-25000" dirty="0"/>
                  <a:t>i</a:t>
                </a:r>
                <a:r>
                  <a:rPr lang="en-US" baseline="30000" dirty="0"/>
                  <a:t>2</a:t>
                </a:r>
                <a:r>
                  <a:rPr lang="en-US" dirty="0"/>
                  <a:t>)</a:t>
                </a:r>
              </a:p>
              <a:p>
                <a:pPr marL="0" indent="0">
                  <a:buNone/>
                </a:pPr>
                <a:r>
                  <a:rPr lang="en-US" dirty="0"/>
                  <a:t>=2</a:t>
                </a:r>
                <a:r>
                  <a:rPr lang="en-US" dirty="0">
                    <a:sym typeface="Symbol"/>
                  </a:rPr>
                  <a:t></a:t>
                </a:r>
                <a:r>
                  <a:rPr lang="en-US" i="1" dirty="0">
                    <a:sym typeface="Symbol"/>
                  </a:rPr>
                  <a:t>r</a:t>
                </a:r>
                <a:r>
                  <a:rPr lang="en-US" i="1" baseline="-25000" dirty="0">
                    <a:sym typeface="Symbol"/>
                  </a:rPr>
                  <a:t>i</a:t>
                </a:r>
                <a:r>
                  <a:rPr lang="en-US" baseline="30000" dirty="0">
                    <a:sym typeface="Symbol"/>
                  </a:rPr>
                  <a:t>2</a:t>
                </a:r>
                <a:r>
                  <a:rPr lang="en-US" i="1" dirty="0">
                    <a:sym typeface="Symbol"/>
                  </a:rPr>
                  <a:t>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  <a:sym typeface="Symbol"/>
                      </a:rPr>
                      <m:t></m:t>
                    </m:r>
                  </m:oMath>
                </a14:m>
                <a:r>
                  <a:rPr lang="en-US" dirty="0">
                    <a:sym typeface="Symbol"/>
                  </a:rPr>
                  <a:t> </a:t>
                </a:r>
                <a:endParaRPr lang="en-US" dirty="0"/>
              </a:p>
              <a:p>
                <a:endParaRPr lang="en-US" dirty="0"/>
              </a:p>
              <a:p>
                <a:r>
                  <a:rPr lang="en-US" dirty="0" smtClean="0"/>
                  <a:t>Case shown is for Re</a:t>
                </a:r>
                <a:r>
                  <a:rPr lang="en-US" baseline="-25000" dirty="0" smtClean="0"/>
                  <a:t>b</a:t>
                </a:r>
                <a:r>
                  <a:rPr lang="en-US" dirty="0" smtClean="0"/>
                  <a:t>= 520 to 3700</a:t>
                </a:r>
              </a:p>
              <a:p>
                <a:r>
                  <a:rPr lang="en-US" dirty="0" smtClean="0"/>
                  <a:t>For our geometry, Re</a:t>
                </a:r>
                <a:r>
                  <a:rPr lang="en-US" baseline="-25000" dirty="0" smtClean="0"/>
                  <a:t>cr</a:t>
                </a:r>
                <a:r>
                  <a:rPr lang="en-US" dirty="0" smtClean="0"/>
                  <a:t>≈15,000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371600"/>
                <a:ext cx="3200400" cy="4876800"/>
              </a:xfrm>
              <a:blipFill rotWithShape="1">
                <a:blip r:embed="rId2"/>
                <a:stretch>
                  <a:fillRect l="-2857" t="-875" r="-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835749-A661-4EDA-A3D6-AD22BD4DB7AC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524000"/>
            <a:ext cx="5352483" cy="4287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563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725" y="955028"/>
            <a:ext cx="7092351" cy="5556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90F73E-41AA-4112-82BA-CFA28114E62E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28600" y="203914"/>
            <a:ext cx="8229600" cy="914400"/>
          </a:xfrm>
          <a:prstGeom prst="rect">
            <a:avLst/>
          </a:prstGeom>
          <a:ln/>
        </p:spPr>
        <p:txBody>
          <a:bodyPr rIns="35717"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srgbClr val="C00000"/>
                </a:solidFill>
              </a:rPr>
              <a:t>Flows with </a:t>
            </a:r>
            <a:r>
              <a:rPr lang="el-GR" sz="2800" dirty="0" smtClean="0">
                <a:solidFill>
                  <a:srgbClr val="C00000"/>
                </a:solidFill>
                <a:latin typeface="Times New Roman"/>
                <a:cs typeface="Times New Roman"/>
              </a:rPr>
              <a:t>ρ</a:t>
            </a:r>
            <a:r>
              <a:rPr lang="en-US" sz="2800" baseline="-25000" dirty="0" smtClean="0">
                <a:solidFill>
                  <a:srgbClr val="C00000"/>
                </a:solidFill>
                <a:latin typeface="Times New Roman"/>
                <a:cs typeface="Times New Roman"/>
              </a:rPr>
              <a:t>p</a:t>
            </a:r>
            <a:r>
              <a:rPr lang="en-US" sz="2800" dirty="0" smtClean="0">
                <a:solidFill>
                  <a:srgbClr val="C00000"/>
                </a:solidFill>
                <a:latin typeface="Times New Roman"/>
                <a:cs typeface="Times New Roman"/>
              </a:rPr>
              <a:t> ≈ </a:t>
            </a:r>
            <a:r>
              <a:rPr lang="el-GR" sz="2800" dirty="0" smtClean="0">
                <a:solidFill>
                  <a:srgbClr val="C00000"/>
                </a:solidFill>
                <a:latin typeface="Times New Roman"/>
                <a:cs typeface="Times New Roman"/>
              </a:rPr>
              <a:t>ρ</a:t>
            </a:r>
            <a:r>
              <a:rPr lang="en-US" sz="2800" baseline="-25000" dirty="0" smtClean="0">
                <a:solidFill>
                  <a:srgbClr val="C00000"/>
                </a:solidFill>
                <a:latin typeface="Times New Roman"/>
                <a:cs typeface="Times New Roman"/>
              </a:rPr>
              <a:t>f </a:t>
            </a:r>
            <a:r>
              <a:rPr lang="en-US" sz="2800" dirty="0" smtClean="0">
                <a:solidFill>
                  <a:srgbClr val="C00000"/>
                </a:solidFill>
                <a:latin typeface="Times New Roman"/>
                <a:cs typeface="Times New Roman"/>
              </a:rPr>
              <a:t> and smooth walls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 rot="-5400000">
            <a:off x="297011" y="4292933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Torque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728634" y="1143000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3.3-mm </a:t>
            </a:r>
            <a:r>
              <a:rPr lang="en-US" sz="1600" dirty="0" err="1" smtClean="0"/>
              <a:t>polystryrene</a:t>
            </a:r>
            <a:r>
              <a:rPr lang="en-US" sz="1600" dirty="0" smtClean="0"/>
              <a:t> cylindrical particles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5410200" y="6142077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 = </a:t>
            </a:r>
            <a:r>
              <a:rPr lang="el-GR" dirty="0" smtClean="0">
                <a:latin typeface="Arial"/>
                <a:cs typeface="Arial"/>
              </a:rPr>
              <a:t>ρ</a:t>
            </a:r>
            <a:r>
              <a:rPr lang="en-US" baseline="-25000" dirty="0" smtClean="0">
                <a:latin typeface="Arial"/>
                <a:cs typeface="Arial"/>
              </a:rPr>
              <a:t>p</a:t>
            </a:r>
            <a:r>
              <a:rPr lang="en-US" dirty="0" smtClean="0">
                <a:latin typeface="Arial"/>
                <a:cs typeface="Arial"/>
              </a:rPr>
              <a:t>d</a:t>
            </a:r>
            <a:r>
              <a:rPr lang="en-US" baseline="30000" dirty="0" smtClean="0">
                <a:latin typeface="Arial"/>
                <a:cs typeface="Arial"/>
              </a:rPr>
              <a:t>2</a:t>
            </a:r>
            <a:r>
              <a:rPr lang="el-GR" dirty="0" smtClean="0">
                <a:latin typeface="Times New Roman"/>
                <a:cs typeface="Times New Roman"/>
              </a:rPr>
              <a:t>γ</a:t>
            </a:r>
            <a:r>
              <a:rPr lang="en-US" dirty="0" smtClean="0">
                <a:latin typeface="Times New Roman"/>
                <a:cs typeface="Times New Roman"/>
              </a:rPr>
              <a:t> / (9</a:t>
            </a:r>
            <a:r>
              <a:rPr lang="el-GR" dirty="0" smtClean="0">
                <a:latin typeface="Times New Roman"/>
                <a:cs typeface="Times New Roman"/>
              </a:rPr>
              <a:t>μ</a:t>
            </a:r>
            <a:r>
              <a:rPr lang="en-US" dirty="0" smtClean="0">
                <a:latin typeface="Times New Roman"/>
                <a:cs typeface="Times New Roman"/>
              </a:rPr>
              <a:t>)</a:t>
            </a:r>
            <a:endParaRPr lang="en-US" dirty="0"/>
          </a:p>
        </p:txBody>
      </p:sp>
      <p:sp>
        <p:nvSpPr>
          <p:cNvPr id="8" name="Left Brace 7"/>
          <p:cNvSpPr/>
          <p:nvPr/>
        </p:nvSpPr>
        <p:spPr>
          <a:xfrm>
            <a:off x="4563121" y="4035208"/>
            <a:ext cx="304800" cy="304800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818467" y="3970676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  <a:sym typeface="Symbol"/>
              </a:rPr>
              <a:t></a:t>
            </a:r>
            <a:r>
              <a:rPr lang="en-US" dirty="0" smtClean="0">
                <a:solidFill>
                  <a:srgbClr val="FF0000"/>
                </a:solidFill>
                <a:sym typeface="Symbol"/>
              </a:rPr>
              <a:t>=</a:t>
            </a:r>
            <a:r>
              <a:rPr lang="en-US" sz="1600" dirty="0" smtClean="0">
                <a:solidFill>
                  <a:srgbClr val="FF0000"/>
                </a:solidFill>
              </a:rPr>
              <a:t>0.3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0" name="Left Brace 9"/>
          <p:cNvSpPr/>
          <p:nvPr/>
        </p:nvSpPr>
        <p:spPr>
          <a:xfrm>
            <a:off x="4420205" y="3352218"/>
            <a:ext cx="228600" cy="381000"/>
          </a:xfrm>
          <a:prstGeom prst="leftBrac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576562" y="328818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0070C0"/>
                </a:solidFill>
                <a:sym typeface="Symbol"/>
              </a:rPr>
              <a:t></a:t>
            </a:r>
            <a:r>
              <a:rPr lang="en-US" dirty="0" smtClean="0">
                <a:solidFill>
                  <a:srgbClr val="0070C0"/>
                </a:solidFill>
                <a:sym typeface="Symbol"/>
              </a:rPr>
              <a:t>=</a:t>
            </a:r>
            <a:r>
              <a:rPr lang="en-US" sz="1600" dirty="0" smtClean="0">
                <a:solidFill>
                  <a:srgbClr val="0070C0"/>
                </a:solidFill>
              </a:rPr>
              <a:t>0.4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75515" y="5116920"/>
            <a:ext cx="1839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Koos</a:t>
            </a:r>
            <a:r>
              <a:rPr lang="en-US" dirty="0" smtClean="0"/>
              <a:t>, et al, PF,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636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90F73E-41AA-4112-82BA-CFA28114E62E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955" y="1157373"/>
            <a:ext cx="7498690" cy="5545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28600" y="308430"/>
            <a:ext cx="8229600" cy="990600"/>
          </a:xfrm>
          <a:prstGeom prst="rect">
            <a:avLst/>
          </a:prstGeom>
          <a:ln/>
        </p:spPr>
        <p:txBody>
          <a:bodyPr rIns="35717"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rgbClr val="C00000"/>
                </a:solidFill>
              </a:rPr>
              <a:t>Results for flows with </a:t>
            </a:r>
            <a:r>
              <a:rPr lang="el-GR" sz="3200" dirty="0" smtClean="0">
                <a:solidFill>
                  <a:srgbClr val="C00000"/>
                </a:solidFill>
                <a:latin typeface="Times New Roman"/>
                <a:cs typeface="Times New Roman"/>
              </a:rPr>
              <a:t>ρ</a:t>
            </a:r>
            <a:r>
              <a:rPr lang="en-US" sz="3200" baseline="-25000" dirty="0" smtClean="0">
                <a:solidFill>
                  <a:srgbClr val="C00000"/>
                </a:solidFill>
                <a:latin typeface="Times New Roman"/>
                <a:cs typeface="Times New Roman"/>
              </a:rPr>
              <a:t>p</a:t>
            </a:r>
            <a:r>
              <a:rPr lang="en-US" sz="3200" dirty="0" smtClean="0">
                <a:solidFill>
                  <a:srgbClr val="C00000"/>
                </a:solidFill>
                <a:latin typeface="Times New Roman"/>
                <a:cs typeface="Times New Roman"/>
              </a:rPr>
              <a:t> ≈ </a:t>
            </a:r>
            <a:r>
              <a:rPr lang="el-GR" sz="3200" dirty="0" smtClean="0">
                <a:solidFill>
                  <a:srgbClr val="C00000"/>
                </a:solidFill>
                <a:latin typeface="Times New Roman"/>
                <a:cs typeface="Times New Roman"/>
              </a:rPr>
              <a:t>ρ</a:t>
            </a:r>
            <a:r>
              <a:rPr lang="en-US" sz="3200" baseline="-25000" dirty="0" smtClean="0">
                <a:solidFill>
                  <a:srgbClr val="C00000"/>
                </a:solidFill>
                <a:latin typeface="Times New Roman"/>
                <a:cs typeface="Times New Roman"/>
              </a:rPr>
              <a:t>f </a:t>
            </a:r>
            <a:r>
              <a:rPr lang="en-US" sz="3200" dirty="0" smtClean="0">
                <a:solidFill>
                  <a:srgbClr val="C00000"/>
                </a:solidFill>
                <a:latin typeface="Times New Roman"/>
                <a:cs typeface="Times New Roman"/>
              </a:rPr>
              <a:t> and smooth walls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 rot="-5400000">
            <a:off x="-764845" y="3004849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Non-dimensional Torque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791200" y="1360715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3.3-mm </a:t>
            </a:r>
            <a:r>
              <a:rPr lang="en-US" sz="1600" dirty="0" err="1" smtClean="0"/>
              <a:t>polystryrene</a:t>
            </a:r>
            <a:r>
              <a:rPr lang="en-US" sz="1600" dirty="0" smtClean="0"/>
              <a:t> cylindrical particles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6096000" y="6326743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 = </a:t>
            </a:r>
            <a:r>
              <a:rPr lang="el-GR" dirty="0" smtClean="0">
                <a:latin typeface="Arial"/>
                <a:cs typeface="Arial"/>
              </a:rPr>
              <a:t>ρ</a:t>
            </a:r>
            <a:r>
              <a:rPr lang="en-US" baseline="-25000" dirty="0" smtClean="0">
                <a:latin typeface="Arial"/>
                <a:cs typeface="Arial"/>
              </a:rPr>
              <a:t>p</a:t>
            </a:r>
            <a:r>
              <a:rPr lang="en-US" dirty="0" smtClean="0">
                <a:latin typeface="Arial"/>
                <a:cs typeface="Arial"/>
              </a:rPr>
              <a:t>d</a:t>
            </a:r>
            <a:r>
              <a:rPr lang="en-US" baseline="30000" dirty="0" smtClean="0">
                <a:latin typeface="Arial"/>
                <a:cs typeface="Arial"/>
              </a:rPr>
              <a:t>2</a:t>
            </a:r>
            <a:r>
              <a:rPr lang="el-GR" dirty="0" smtClean="0">
                <a:latin typeface="Times New Roman"/>
                <a:cs typeface="Times New Roman"/>
              </a:rPr>
              <a:t>γ</a:t>
            </a:r>
            <a:r>
              <a:rPr lang="en-US" dirty="0" smtClean="0">
                <a:latin typeface="Times New Roman"/>
                <a:cs typeface="Times New Roman"/>
              </a:rPr>
              <a:t> / (9</a:t>
            </a:r>
            <a:r>
              <a:rPr lang="el-GR" dirty="0" smtClean="0">
                <a:latin typeface="Times New Roman"/>
                <a:cs typeface="Times New Roman"/>
              </a:rPr>
              <a:t>μ</a:t>
            </a:r>
            <a:r>
              <a:rPr lang="en-US" dirty="0" smtClean="0">
                <a:latin typeface="Times New Roman"/>
                <a:cs typeface="Times New Roman"/>
              </a:rPr>
              <a:t>)</a:t>
            </a:r>
            <a:endParaRPr lang="en-US" dirty="0"/>
          </a:p>
        </p:txBody>
      </p:sp>
      <p:sp>
        <p:nvSpPr>
          <p:cNvPr id="8" name="Left Brace 7"/>
          <p:cNvSpPr/>
          <p:nvPr/>
        </p:nvSpPr>
        <p:spPr>
          <a:xfrm>
            <a:off x="3962400" y="4164420"/>
            <a:ext cx="304800" cy="304800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133060" y="4132154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  <a:sym typeface="Symbol"/>
              </a:rPr>
              <a:t></a:t>
            </a:r>
            <a:r>
              <a:rPr lang="en-US" dirty="0" smtClean="0">
                <a:solidFill>
                  <a:srgbClr val="FF0000"/>
                </a:solidFill>
                <a:sym typeface="Symbol"/>
              </a:rPr>
              <a:t>=</a:t>
            </a:r>
            <a:r>
              <a:rPr lang="en-US" sz="1600" dirty="0" smtClean="0">
                <a:solidFill>
                  <a:srgbClr val="FF0000"/>
                </a:solidFill>
              </a:rPr>
              <a:t>0.3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0" name="Left Brace 9"/>
          <p:cNvSpPr/>
          <p:nvPr/>
        </p:nvSpPr>
        <p:spPr>
          <a:xfrm>
            <a:off x="3134832" y="3620967"/>
            <a:ext cx="228600" cy="381000"/>
          </a:xfrm>
          <a:prstGeom prst="leftBrac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294860" y="3650434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0070C0"/>
                </a:solidFill>
                <a:sym typeface="Symbol"/>
              </a:rPr>
              <a:t></a:t>
            </a:r>
            <a:r>
              <a:rPr lang="en-US" dirty="0" smtClean="0">
                <a:solidFill>
                  <a:srgbClr val="0070C0"/>
                </a:solidFill>
                <a:sym typeface="Symbol"/>
              </a:rPr>
              <a:t>=</a:t>
            </a:r>
            <a:r>
              <a:rPr lang="en-US" sz="1600" dirty="0" smtClean="0">
                <a:solidFill>
                  <a:srgbClr val="0070C0"/>
                </a:solidFill>
              </a:rPr>
              <a:t>0.4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31574" y="5439350"/>
            <a:ext cx="1839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Koos</a:t>
            </a:r>
            <a:r>
              <a:rPr lang="en-US" dirty="0" smtClean="0"/>
              <a:t>, et al, PF,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636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18219</TotalTime>
  <Words>952</Words>
  <Application>Microsoft Office PowerPoint</Application>
  <PresentationFormat>On-screen Show (4:3)</PresentationFormat>
  <Paragraphs>219</Paragraphs>
  <Slides>24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Clarity</vt:lpstr>
      <vt:lpstr>RheologICAL Measurements of Liquid-Solid Flows with Inertia and Particle Settling</vt:lpstr>
      <vt:lpstr>RheologICAL Measurements of Liquid-Solid Flows with Inertia and Particle Settling</vt:lpstr>
      <vt:lpstr>Rheology: suspension to a granular flow</vt:lpstr>
      <vt:lpstr>Prior studies liquid+solids Particle diameters &gt; 0.5 mm  (except  Acrivos.,)</vt:lpstr>
      <vt:lpstr>PowerPoint Presentation</vt:lpstr>
      <vt:lpstr>Our rheometer</vt:lpstr>
      <vt:lpstr>Our pure fluid tests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Effective viscosity</vt:lpstr>
      <vt:lpstr>Neutrally-buoyant; rough walls </vt:lpstr>
      <vt:lpstr>Neutrally-buoyant; rough walls </vt:lpstr>
      <vt:lpstr>Neutrally-buoyant; rough walls </vt:lpstr>
      <vt:lpstr>PowerPoint Presentation</vt:lpstr>
      <vt:lpstr>Transition to turbulence; pure fluid</vt:lpstr>
      <vt:lpstr>Turbulent</vt:lpstr>
      <vt:lpstr>Torque normalized by torque turbulent </vt:lpstr>
      <vt:lpstr>With particle settling</vt:lpstr>
      <vt:lpstr>Summary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hunt</dc:creator>
  <cp:lastModifiedBy>Melany Hunt</cp:lastModifiedBy>
  <cp:revision>857</cp:revision>
  <cp:lastPrinted>1601-01-01T00:00:00Z</cp:lastPrinted>
  <dcterms:created xsi:type="dcterms:W3CDTF">1601-01-01T00:00:00Z</dcterms:created>
  <dcterms:modified xsi:type="dcterms:W3CDTF">2015-08-13T02:54:38Z</dcterms:modified>
</cp:coreProperties>
</file>